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Barlow Condensed" panose="00000506000000000000" pitchFamily="2" charset="0"/>
      <p:regular r:id="rId21"/>
      <p:bold r:id="rId22"/>
      <p:italic r:id="rId23"/>
      <p:boldItalic r:id="rId24"/>
    </p:embeddedFont>
    <p:embeddedFont>
      <p:font typeface="Work Sans" pitchFamily="2" charset="0"/>
      <p:regular r:id="rId25"/>
      <p:bold r:id="rId26"/>
      <p:italic r:id="rId27"/>
      <p:boldItalic r:id="rId28"/>
    </p:embeddedFont>
    <p:embeddedFont>
      <p:font typeface="Work Sans Medium"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mmwXnroTdUoNKbP38tX55LY1N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54" autoAdjust="0"/>
  </p:normalViewPr>
  <p:slideViewPr>
    <p:cSldViewPr snapToGrid="0">
      <p:cViewPr varScale="1">
        <p:scale>
          <a:sx n="66" d="100"/>
          <a:sy n="66" d="100"/>
        </p:scale>
        <p:origin x="13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ritkapital.com/wp-content/uploads/2021/07/02072021-1.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upreme.justia.com/cases/federal/us/221/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quimbee.com/cases/standard-oil-co-of-new-jersey-v-united-stat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tc.gov/legal-library/browse/federal-register-notices/ftc-collaboration-act-2021-stu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statesman.com/bengal/pollution-board-identifies-industries-causing-harm-environment-1502835483.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texperts.co.za/buy-mac-p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Marketing ensures that consumers are aware of a business's product and perceive it as superior to competitive products.</a:t>
            </a:r>
            <a:endParaRPr/>
          </a:p>
          <a:p>
            <a:pPr marL="0" lvl="0" indent="0" algn="l" rtl="0">
              <a:spcBef>
                <a:spcPts val="0"/>
              </a:spcBef>
              <a:spcAft>
                <a:spcPts val="0"/>
              </a:spcAft>
              <a:buNone/>
            </a:pPr>
            <a:r>
              <a:rPr lang="en-US" b="1"/>
              <a:t>Awareness:</a:t>
            </a:r>
            <a:r>
              <a:rPr lang="en-US"/>
              <a:t> Marketing campaigns raise consumer awareness about a product or service, informing potential customers that a product exists and how it can benefit them.</a:t>
            </a:r>
            <a:endParaRPr/>
          </a:p>
          <a:p>
            <a:pPr marL="0" lvl="0" indent="0" algn="l" rtl="0">
              <a:spcBef>
                <a:spcPts val="0"/>
              </a:spcBef>
              <a:spcAft>
                <a:spcPts val="0"/>
              </a:spcAft>
              <a:buNone/>
            </a:pPr>
            <a:r>
              <a:rPr lang="en-US"/>
              <a:t>Product Understanding: Through marketing, companies educate consumers about the features and functions of their products or services, helping them understand how it meets their needs or solves a problem.</a:t>
            </a:r>
            <a:endParaRPr/>
          </a:p>
          <a:p>
            <a:pPr marL="0" lvl="0" indent="0" algn="l" rtl="0">
              <a:spcBef>
                <a:spcPts val="0"/>
              </a:spcBef>
              <a:spcAft>
                <a:spcPts val="0"/>
              </a:spcAft>
              <a:buNone/>
            </a:pPr>
            <a:r>
              <a:rPr lang="en-US" b="1"/>
              <a:t>Purchase Decisions:</a:t>
            </a:r>
            <a:r>
              <a:rPr lang="en-US"/>
              <a:t> The information provided through marketing influences consumer decisions on what to buy, where to buy, and at what price.</a:t>
            </a:r>
            <a:endParaRPr/>
          </a:p>
          <a:p>
            <a:pPr marL="0" lvl="0" indent="0" algn="l" rtl="0">
              <a:spcBef>
                <a:spcPts val="0"/>
              </a:spcBef>
              <a:spcAft>
                <a:spcPts val="0"/>
              </a:spcAft>
              <a:buNone/>
            </a:pPr>
            <a:r>
              <a:rPr lang="en-US" b="1"/>
              <a:t>Promotions and Discounts:</a:t>
            </a:r>
            <a:r>
              <a:rPr lang="en-US"/>
              <a:t> Marketing often includes information about sales, promotions, or discounts, allowing customers to take advantage of lower prices.</a:t>
            </a:r>
            <a:endParaRPr/>
          </a:p>
          <a:p>
            <a:pPr marL="0" lvl="0" indent="0" algn="l" rtl="0">
              <a:spcBef>
                <a:spcPts val="0"/>
              </a:spcBef>
              <a:spcAft>
                <a:spcPts val="0"/>
              </a:spcAft>
              <a:buNone/>
            </a:pPr>
            <a:r>
              <a:rPr lang="en-US" b="1"/>
              <a:t>Brand Perception:</a:t>
            </a:r>
            <a:r>
              <a:rPr lang="en-US"/>
              <a:t> Marketing shapes how consumers perceive a brand - its values, quality, and reputation, which can influence customer loyalty and purchase decisions.</a:t>
            </a:r>
            <a:endParaRPr/>
          </a:p>
          <a:p>
            <a:pPr marL="0" lvl="0" indent="0" algn="l" rtl="0">
              <a:spcBef>
                <a:spcPts val="0"/>
              </a:spcBef>
              <a:spcAft>
                <a:spcPts val="0"/>
              </a:spcAft>
              <a:buNone/>
            </a:pPr>
            <a:r>
              <a:rPr lang="en-US" b="1"/>
              <a:t>Comparison: </a:t>
            </a:r>
            <a:r>
              <a:rPr lang="en-US"/>
              <a:t>By providing product information, marketing allows consumers to compare different offerings in the market and choose the one that fits their needs and budget the best.</a:t>
            </a:r>
            <a:endParaRPr/>
          </a:p>
          <a:p>
            <a:pPr marL="171450" lvl="0" indent="-95250" algn="l" rtl="0">
              <a:spcBef>
                <a:spcPts val="0"/>
              </a:spcBef>
              <a:spcAft>
                <a:spcPts val="0"/>
              </a:spcAft>
              <a:buClr>
                <a:schemeClr val="dk1"/>
              </a:buClr>
              <a:buSzPts val="1200"/>
              <a:buFont typeface="Arial"/>
              <a:buNone/>
            </a:pPr>
            <a:endParaRPr/>
          </a:p>
        </p:txBody>
      </p:sp>
      <p:sp>
        <p:nvSpPr>
          <p:cNvPr id="194" name="Google Shape;1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1000">
                <a:solidFill>
                  <a:srgbClr val="464669"/>
                </a:solidFill>
                <a:latin typeface="Work Sans Medium"/>
                <a:ea typeface="Work Sans Medium"/>
                <a:cs typeface="Work Sans Medium"/>
                <a:sym typeface="Work Sans Medium"/>
              </a:rPr>
              <a:t>Can lead to higher prices, decreased product quality, and limited market entry for potential competitors.</a:t>
            </a:r>
            <a:endParaRPr sz="1000">
              <a:solidFill>
                <a:srgbClr val="464669"/>
              </a:solidFill>
              <a:latin typeface="Work Sans Medium"/>
              <a:ea typeface="Work Sans Medium"/>
              <a:cs typeface="Work Sans Medium"/>
              <a:sym typeface="Work Sans Medium"/>
            </a:endParaRPr>
          </a:p>
          <a:p>
            <a:pPr marL="0" lvl="0" indent="0" algn="l" rtl="0">
              <a:spcBef>
                <a:spcPts val="1000"/>
              </a:spcBef>
              <a:spcAft>
                <a:spcPts val="0"/>
              </a:spcAft>
              <a:buNone/>
            </a:pPr>
            <a:r>
              <a:rPr lang="en-US" sz="1000">
                <a:solidFill>
                  <a:srgbClr val="464669"/>
                </a:solidFill>
                <a:latin typeface="Work Sans Medium"/>
                <a:ea typeface="Work Sans Medium"/>
                <a:cs typeface="Work Sans Medium"/>
                <a:sym typeface="Work Sans Medium"/>
              </a:rPr>
              <a:t>Government regulations and antitrust laws intend to prevent these (official or unofficial) agreements from forming.</a:t>
            </a:r>
            <a:endParaRPr sz="1000">
              <a:solidFill>
                <a:srgbClr val="464669"/>
              </a:solidFill>
              <a:latin typeface="Work Sans Medium"/>
              <a:ea typeface="Work Sans Medium"/>
              <a:cs typeface="Work Sans Medium"/>
              <a:sym typeface="Work Sans Medium"/>
            </a:endParaRPr>
          </a:p>
          <a:p>
            <a:pPr marL="0" lvl="0" indent="0" algn="l" rtl="0">
              <a:spcBef>
                <a:spcPts val="1000"/>
              </a:spcBef>
              <a:spcAft>
                <a:spcPts val="0"/>
              </a:spcAft>
              <a:buNone/>
            </a:pPr>
            <a:r>
              <a:rPr lang="en-US" sz="1000">
                <a:solidFill>
                  <a:srgbClr val="464669"/>
                </a:solidFill>
                <a:latin typeface="Work Sans Medium"/>
                <a:ea typeface="Work Sans Medium"/>
                <a:cs typeface="Work Sans Medium"/>
                <a:sym typeface="Work Sans Medium"/>
              </a:rPr>
              <a:t>Image Reference: </a:t>
            </a:r>
            <a:r>
              <a:rPr lang="en-US" sz="1100" u="sng">
                <a:solidFill>
                  <a:schemeClr val="hlink"/>
                </a:solidFill>
                <a:latin typeface="Arial"/>
                <a:ea typeface="Arial"/>
                <a:cs typeface="Arial"/>
                <a:sym typeface="Arial"/>
                <a:hlinkClick r:id="rId3"/>
              </a:rPr>
              <a:t>02072021-1.jpg (1920×1080) (meritkapital.com)</a:t>
            </a:r>
            <a:endParaRPr sz="1000" b="1">
              <a:solidFill>
                <a:srgbClr val="464669"/>
              </a:solidFill>
              <a:latin typeface="Work Sans"/>
              <a:ea typeface="Work Sans"/>
              <a:cs typeface="Work Sans"/>
              <a:sym typeface="Work Sans"/>
            </a:endParaRPr>
          </a:p>
        </p:txBody>
      </p:sp>
      <p:sp>
        <p:nvSpPr>
          <p:cNvPr id="204" name="Google Shape;2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For Example: The case of the </a:t>
            </a:r>
            <a:r>
              <a:rPr lang="en-US" b="1"/>
              <a:t>Standard Oil Company</a:t>
            </a:r>
            <a:r>
              <a:rPr lang="en-US"/>
              <a:t>, led by John D. Rockefeller. Standard Oil, founded in 1870, eventually emerged as a dominant force in the oil industry, controlling the majority of oil production, refining, distribution, and marketing in the country.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By employing aggressive business tactics, such as </a:t>
            </a:r>
            <a:r>
              <a:rPr lang="en-US" b="1"/>
              <a:t>predatory pricing, acquiring rival companies, and securing exclusive deals with railroads</a:t>
            </a:r>
            <a:r>
              <a:rPr lang="en-US"/>
              <a:t>, Standard Oil gained significant market power and influence. It achieved such dominance that, at its peak, it controlled around 90% of the oil refining industry in the United States.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Standard Oil's monopoly status led to concerns about unfair competition, reduced consumer choice, and higher prices.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In 1911, a landmark antitrust case, known as the </a:t>
            </a:r>
            <a:r>
              <a:rPr lang="en-US" b="1"/>
              <a:t>Standard Oil Co. of New Jersey v. United States</a:t>
            </a:r>
            <a:r>
              <a:rPr lang="en-US"/>
              <a:t>, resulted in the Supreme Court ordering the dissolution of Standard Oil into multiple smaller companies, known as the "Baby Standards."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This case and subsequent legislation, such as the </a:t>
            </a:r>
            <a:r>
              <a:rPr lang="en-US" b="1"/>
              <a:t>Sherman Antitrust Act of 1890</a:t>
            </a:r>
            <a:r>
              <a:rPr lang="en-US"/>
              <a:t>, were significant in establishing the legal framework to prevent and regulate monopolistic practices, ensuring fair competition in the marketplace and protecting consumer interests.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Reference: </a:t>
            </a:r>
            <a:r>
              <a:rPr lang="en-US" sz="1100" u="sng">
                <a:solidFill>
                  <a:schemeClr val="hlink"/>
                </a:solidFill>
                <a:latin typeface="Arial"/>
                <a:ea typeface="Arial"/>
                <a:cs typeface="Arial"/>
                <a:sym typeface="Arial"/>
                <a:hlinkClick r:id="rId3"/>
              </a:rPr>
              <a:t>Standard Oil Co. of New Jersey v. United States :: 221 U.S. 1 (1911) :: Justia US Supreme Court Center</a:t>
            </a:r>
            <a:endParaRPr/>
          </a:p>
          <a:p>
            <a:pPr marL="0" lvl="0" indent="0" algn="l" rtl="0">
              <a:spcBef>
                <a:spcPts val="0"/>
              </a:spcBef>
              <a:spcAft>
                <a:spcPts val="0"/>
              </a:spcAft>
              <a:buNone/>
            </a:pPr>
            <a:r>
              <a:rPr lang="en-US"/>
              <a:t>Image Reference: </a:t>
            </a:r>
            <a:r>
              <a:rPr lang="en-US" sz="1100" u="sng">
                <a:solidFill>
                  <a:schemeClr val="hlink"/>
                </a:solidFill>
                <a:latin typeface="Arial"/>
                <a:ea typeface="Arial"/>
                <a:cs typeface="Arial"/>
                <a:sym typeface="Arial"/>
                <a:hlinkClick r:id="rId4"/>
              </a:rPr>
              <a:t>Standard Oil Co. of New Jersey v. United States, 221 U.S. 1 (1911): Case Brief Summary | Quimbee</a:t>
            </a:r>
            <a:endParaRPr/>
          </a:p>
        </p:txBody>
      </p:sp>
      <p:sp>
        <p:nvSpPr>
          <p:cNvPr id="216" name="Google Shape;2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b2cc15ca7c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b2cc15ca7c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 maximum profit margin allows the business to attract investors to the project, but not gouge prices for the customer.</a:t>
            </a:r>
            <a:endParaRPr/>
          </a:p>
        </p:txBody>
      </p:sp>
      <p:sp>
        <p:nvSpPr>
          <p:cNvPr id="227" name="Google Shape;227;g2b2cc15ca7c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Real Barriers to Competition:</a:t>
            </a:r>
            <a:endParaRPr/>
          </a:p>
          <a:p>
            <a:pPr marL="171450" lvl="0" indent="-171450" algn="l" rtl="0">
              <a:spcBef>
                <a:spcPts val="0"/>
              </a:spcBef>
              <a:spcAft>
                <a:spcPts val="0"/>
              </a:spcAft>
              <a:buClr>
                <a:schemeClr val="dk1"/>
              </a:buClr>
              <a:buSzPts val="1200"/>
              <a:buFont typeface="Arial"/>
              <a:buChar char="•"/>
            </a:pPr>
            <a:r>
              <a:rPr lang="en-US"/>
              <a:t>High Initial Investment: The need for large capital to start up can deter potential competitors.</a:t>
            </a:r>
            <a:endParaRPr/>
          </a:p>
          <a:p>
            <a:pPr marL="171450" lvl="0" indent="-171450" algn="l" rtl="0">
              <a:spcBef>
                <a:spcPts val="0"/>
              </a:spcBef>
              <a:spcAft>
                <a:spcPts val="0"/>
              </a:spcAft>
              <a:buClr>
                <a:schemeClr val="dk1"/>
              </a:buClr>
              <a:buSzPts val="1200"/>
              <a:buFont typeface="Arial"/>
              <a:buChar char="•"/>
            </a:pPr>
            <a:r>
              <a:rPr lang="en-US"/>
              <a:t>Economic Scale: Established companies having economies of scale can produce goods at a lower cost, discouraging new entrants.</a:t>
            </a:r>
            <a:endParaRPr/>
          </a:p>
          <a:p>
            <a:pPr marL="171450" lvl="0" indent="-171450" algn="l" rtl="0">
              <a:spcBef>
                <a:spcPts val="0"/>
              </a:spcBef>
              <a:spcAft>
                <a:spcPts val="0"/>
              </a:spcAft>
              <a:buClr>
                <a:schemeClr val="dk1"/>
              </a:buClr>
              <a:buSzPts val="1200"/>
              <a:buFont typeface="Arial"/>
              <a:buChar char="•"/>
            </a:pPr>
            <a:r>
              <a:rPr lang="en-US"/>
              <a:t>Access to Distribution Channels: New companies might face challenges in persuading distributors to carry their products.</a:t>
            </a:r>
            <a:endParaRPr/>
          </a:p>
          <a:p>
            <a:pPr marL="171450" lvl="0" indent="-171450" algn="l" rtl="0">
              <a:spcBef>
                <a:spcPts val="0"/>
              </a:spcBef>
              <a:spcAft>
                <a:spcPts val="0"/>
              </a:spcAft>
              <a:buClr>
                <a:schemeClr val="dk1"/>
              </a:buClr>
              <a:buSzPts val="1200"/>
              <a:buFont typeface="Arial"/>
              <a:buChar char="•"/>
            </a:pPr>
            <a:r>
              <a:rPr lang="en-US"/>
              <a:t>Brand Loyalty: Consumers' strong brand preferences can make it difficult for new entrants to gain market share.</a:t>
            </a:r>
            <a:endParaRPr/>
          </a:p>
          <a:p>
            <a:pPr marL="171450" lvl="0" indent="-171450" algn="l" rtl="0">
              <a:spcBef>
                <a:spcPts val="0"/>
              </a:spcBef>
              <a:spcAft>
                <a:spcPts val="0"/>
              </a:spcAft>
              <a:buClr>
                <a:schemeClr val="dk1"/>
              </a:buClr>
              <a:buSzPts val="1200"/>
              <a:buFont typeface="Arial"/>
              <a:buChar char="•"/>
            </a:pPr>
            <a:r>
              <a:rPr lang="en-US"/>
              <a:t>Proprietary Technology: A company might have patented its technology, creating a barrier for others to enter the market.</a:t>
            </a:r>
            <a:endParaRPr/>
          </a:p>
          <a:p>
            <a:pPr marL="171450" lvl="0" indent="-171450" algn="l" rtl="0">
              <a:spcBef>
                <a:spcPts val="0"/>
              </a:spcBef>
              <a:spcAft>
                <a:spcPts val="0"/>
              </a:spcAft>
              <a:buClr>
                <a:schemeClr val="dk1"/>
              </a:buClr>
              <a:buSzPts val="1200"/>
              <a:buFont typeface="Arial"/>
              <a:buChar char="•"/>
            </a:pPr>
            <a:r>
              <a:rPr lang="en-US"/>
              <a:t>Skilled Labor: A lack of access to skilled labor or specialized talents can create a real barrier.</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Artificial Barriers to Competition:</a:t>
            </a:r>
            <a:endParaRPr/>
          </a:p>
          <a:p>
            <a:pPr marL="171450" lvl="0" indent="-171450" algn="l" rtl="0">
              <a:spcBef>
                <a:spcPts val="0"/>
              </a:spcBef>
              <a:spcAft>
                <a:spcPts val="0"/>
              </a:spcAft>
              <a:buClr>
                <a:schemeClr val="dk1"/>
              </a:buClr>
              <a:buSzPts val="1200"/>
              <a:buFont typeface="Arial"/>
              <a:buChar char="•"/>
            </a:pPr>
            <a:r>
              <a:rPr lang="en-US"/>
              <a:t>Legal and Regulatory Restrictions: Requirements of licenses or permits to operate can create barriers for new entrants.</a:t>
            </a:r>
            <a:endParaRPr/>
          </a:p>
          <a:p>
            <a:pPr marL="171450" lvl="0" indent="-171450" algn="l" rtl="0">
              <a:spcBef>
                <a:spcPts val="0"/>
              </a:spcBef>
              <a:spcAft>
                <a:spcPts val="0"/>
              </a:spcAft>
              <a:buClr>
                <a:schemeClr val="dk1"/>
              </a:buClr>
              <a:buSzPts val="1200"/>
              <a:buFont typeface="Arial"/>
              <a:buChar char="•"/>
            </a:pPr>
            <a:r>
              <a:rPr lang="en-US"/>
              <a:t>Unfair Trade Practices: Existing companies might use predatory pricing or other unfair practices to thwart new competitors.</a:t>
            </a:r>
            <a:endParaRPr/>
          </a:p>
          <a:p>
            <a:pPr marL="171450" lvl="0" indent="-171450" algn="l" rtl="0">
              <a:spcBef>
                <a:spcPts val="0"/>
              </a:spcBef>
              <a:spcAft>
                <a:spcPts val="0"/>
              </a:spcAft>
              <a:buClr>
                <a:schemeClr val="dk1"/>
              </a:buClr>
              <a:buSzPts val="1200"/>
              <a:buFont typeface="Arial"/>
              <a:buChar char="•"/>
            </a:pPr>
            <a:r>
              <a:rPr lang="en-US"/>
              <a:t>Exclusive Contracts: Some businesses might have exclusive agreements with suppliers or distributors, blocking new businesses.</a:t>
            </a:r>
            <a:endParaRPr/>
          </a:p>
          <a:p>
            <a:pPr marL="171450" lvl="0" indent="-171450" algn="l" rtl="0">
              <a:spcBef>
                <a:spcPts val="0"/>
              </a:spcBef>
              <a:spcAft>
                <a:spcPts val="0"/>
              </a:spcAft>
              <a:buClr>
                <a:schemeClr val="dk1"/>
              </a:buClr>
              <a:buSzPts val="1200"/>
              <a:buFont typeface="Arial"/>
              <a:buChar char="•"/>
            </a:pPr>
            <a:r>
              <a:rPr lang="en-US"/>
              <a:t>Intellectual Property Restrictions: Patents, copyrights, and trademarks can make it difficult for new ventures to compete.</a:t>
            </a:r>
            <a:endParaRPr/>
          </a:p>
          <a:p>
            <a:pPr marL="171450" lvl="0" indent="-171450" algn="l" rtl="0">
              <a:spcBef>
                <a:spcPts val="0"/>
              </a:spcBef>
              <a:spcAft>
                <a:spcPts val="0"/>
              </a:spcAft>
              <a:buClr>
                <a:schemeClr val="dk1"/>
              </a:buClr>
              <a:buSzPts val="1200"/>
              <a:buFont typeface="Arial"/>
              <a:buChar char="•"/>
            </a:pPr>
            <a:r>
              <a:rPr lang="en-US"/>
              <a:t>Trade Tariffs and Quotas: Government policies, such as high import tariffs or quotas, can discourage competitors from entering the market.</a:t>
            </a:r>
            <a:endParaRPr/>
          </a:p>
        </p:txBody>
      </p:sp>
      <p:sp>
        <p:nvSpPr>
          <p:cNvPr id="237" name="Google Shape;23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How competition benefits consumers:</a:t>
            </a:r>
            <a:endParaRPr b="1"/>
          </a:p>
          <a:p>
            <a:pPr marL="171450" lvl="0" indent="-171450" algn="l" rtl="0">
              <a:spcBef>
                <a:spcPts val="0"/>
              </a:spcBef>
              <a:spcAft>
                <a:spcPts val="0"/>
              </a:spcAft>
              <a:buClr>
                <a:schemeClr val="dk1"/>
              </a:buClr>
              <a:buSzPts val="1200"/>
              <a:buChar char="•"/>
            </a:pPr>
            <a:r>
              <a:rPr lang="en-US" b="1"/>
              <a:t>Lower Prices</a:t>
            </a:r>
            <a:r>
              <a:rPr lang="en-US"/>
              <a:t>: Competing businesses may lower their prices to attract more customers.</a:t>
            </a:r>
            <a:endParaRPr/>
          </a:p>
          <a:p>
            <a:pPr marL="171450" lvl="0" indent="-171450" algn="l" rtl="0">
              <a:spcBef>
                <a:spcPts val="0"/>
              </a:spcBef>
              <a:spcAft>
                <a:spcPts val="0"/>
              </a:spcAft>
              <a:buClr>
                <a:schemeClr val="dk1"/>
              </a:buClr>
              <a:buSzPts val="1200"/>
              <a:buChar char="•"/>
            </a:pPr>
            <a:r>
              <a:rPr lang="en-US" b="1"/>
              <a:t>Improved Quality:</a:t>
            </a:r>
            <a:r>
              <a:rPr lang="en-US"/>
              <a:t> Companies often enhance the quality of their products to gain a competitive edge.</a:t>
            </a:r>
            <a:endParaRPr/>
          </a:p>
          <a:p>
            <a:pPr marL="171450" lvl="0" indent="-171450" algn="l" rtl="0">
              <a:spcBef>
                <a:spcPts val="0"/>
              </a:spcBef>
              <a:spcAft>
                <a:spcPts val="0"/>
              </a:spcAft>
              <a:buClr>
                <a:schemeClr val="dk1"/>
              </a:buClr>
              <a:buSzPts val="1200"/>
              <a:buChar char="•"/>
            </a:pPr>
            <a:r>
              <a:rPr lang="en-US" b="1"/>
              <a:t>Increased Consumer Options: </a:t>
            </a:r>
            <a:r>
              <a:rPr lang="en-US"/>
              <a:t>Competition results in a wider product or service range, offering more choices for consumers.</a:t>
            </a:r>
            <a:endParaRPr/>
          </a:p>
          <a:p>
            <a:pPr marL="171450" lvl="0" indent="-171450" algn="l" rtl="0">
              <a:spcBef>
                <a:spcPts val="0"/>
              </a:spcBef>
              <a:spcAft>
                <a:spcPts val="0"/>
              </a:spcAft>
              <a:buClr>
                <a:schemeClr val="dk1"/>
              </a:buClr>
              <a:buSzPts val="1200"/>
              <a:buChar char="•"/>
            </a:pPr>
            <a:r>
              <a:rPr lang="en-US" b="1"/>
              <a:t>Innovation:</a:t>
            </a:r>
            <a:r>
              <a:rPr lang="en-US"/>
              <a:t> Businesses are forced to innovate to stand out in a competitive marketplace.</a:t>
            </a:r>
            <a:endParaRPr/>
          </a:p>
          <a:p>
            <a:pPr marL="171450" lvl="0" indent="-171450" algn="l" rtl="0">
              <a:spcBef>
                <a:spcPts val="0"/>
              </a:spcBef>
              <a:spcAft>
                <a:spcPts val="0"/>
              </a:spcAft>
              <a:buClr>
                <a:schemeClr val="dk1"/>
              </a:buClr>
              <a:buSzPts val="1200"/>
              <a:buChar char="•"/>
            </a:pPr>
            <a:r>
              <a:rPr lang="en-US" b="1"/>
              <a:t>Efficiency: </a:t>
            </a:r>
            <a:r>
              <a:rPr lang="en-US"/>
              <a:t>To outperform rivals, businesses need to operate more efficiently, which often leads to cost savings that can be passed onto the consumers.</a:t>
            </a:r>
            <a:endParaRPr/>
          </a:p>
          <a:p>
            <a:pPr marL="0" lvl="0" indent="0" algn="l" rtl="0">
              <a:spcBef>
                <a:spcPts val="0"/>
              </a:spcBef>
              <a:spcAft>
                <a:spcPts val="0"/>
              </a:spcAft>
              <a:buNone/>
            </a:pPr>
            <a:r>
              <a:rPr lang="en-US" b="1"/>
              <a:t>Examples:</a:t>
            </a:r>
            <a:endParaRPr b="1"/>
          </a:p>
          <a:p>
            <a:pPr marL="0" lvl="0" indent="0" algn="l" rtl="0">
              <a:spcBef>
                <a:spcPts val="0"/>
              </a:spcBef>
              <a:spcAft>
                <a:spcPts val="0"/>
              </a:spcAft>
              <a:buClr>
                <a:schemeClr val="dk1"/>
              </a:buClr>
              <a:buSzPts val="1100"/>
              <a:buFont typeface="Arial"/>
              <a:buNone/>
            </a:pPr>
            <a:r>
              <a:rPr lang="en-US" b="1"/>
              <a:t>1. Smartphones:</a:t>
            </a:r>
            <a:r>
              <a:rPr lang="en-US"/>
              <a:t> The intense competition between companies like Apple, Samsung, Google, and others has driven continuous innovation in the smartphone industry. This competition has resulted in advancements in features such as camera technology, display quality, processing power, battery life, and overall user experience.</a:t>
            </a:r>
            <a:endParaRPr/>
          </a:p>
          <a:p>
            <a:pPr marL="0" lvl="0" indent="0" algn="l" rtl="0">
              <a:spcBef>
                <a:spcPts val="0"/>
              </a:spcBef>
              <a:spcAft>
                <a:spcPts val="0"/>
              </a:spcAft>
              <a:buClr>
                <a:schemeClr val="dk1"/>
              </a:buClr>
              <a:buSzPts val="1100"/>
              <a:buFont typeface="Arial"/>
              <a:buNone/>
            </a:pPr>
            <a:r>
              <a:rPr lang="en-US" b="1"/>
              <a:t>2. Streaming Services:</a:t>
            </a:r>
            <a:r>
              <a:rPr lang="en-US"/>
              <a:t> The rise of various streaming platforms, including Netflix, Amazon Prime Video, Disney+, and Hulu, has sparked a competitive landscape in the entertainment industry. This competition has led to the development of original content, improved streaming technology, personalized recommendations, and competitive pricing plans, ultimately benefiting consumers with a wider range of entertainment options and improved user experience.</a:t>
            </a:r>
            <a:endParaRPr/>
          </a:p>
          <a:p>
            <a:pPr marL="0" lvl="0" indent="0" algn="l" rtl="0">
              <a:spcBef>
                <a:spcPts val="0"/>
              </a:spcBef>
              <a:spcAft>
                <a:spcPts val="0"/>
              </a:spcAft>
              <a:buClr>
                <a:schemeClr val="dk1"/>
              </a:buClr>
              <a:buSzPts val="1100"/>
              <a:buFont typeface="Arial"/>
              <a:buNone/>
            </a:pPr>
            <a:r>
              <a:rPr lang="en-US" b="1"/>
              <a:t>3. Ride-Sharing Services: </a:t>
            </a:r>
            <a:r>
              <a:rPr lang="en-US"/>
              <a:t>The emergence of ride-sharing companies like Uber and Lyft has transformed the transportation industry. The competition among these platforms has led to improved convenience, lower prices, enhanced safety features, and technological advancements like real-time tracking, cashless transactions, and driver ratings, which significantly benefit consumers.</a:t>
            </a:r>
            <a:endParaRPr/>
          </a:p>
          <a:p>
            <a:pPr marL="0" lvl="0" indent="0" algn="l" rtl="0">
              <a:spcBef>
                <a:spcPts val="0"/>
              </a:spcBef>
              <a:spcAft>
                <a:spcPts val="0"/>
              </a:spcAft>
              <a:buNone/>
            </a:pPr>
            <a:r>
              <a:rPr lang="en-US" b="1"/>
              <a:t>4. Airline Industry: </a:t>
            </a:r>
            <a:r>
              <a:rPr lang="en-US"/>
              <a:t>The competition among airlines has resulted in improved services for passengers. Airlines continuously strive to offer better amenities, in-flight entertainment, more comfortable seating options, enhanced loyalty programs, and improved punctuality and customer service to attract and retain customers.</a:t>
            </a:r>
            <a:endParaRPr/>
          </a:p>
          <a:p>
            <a:pPr marL="0" lvl="0" indent="0" algn="l" rtl="0">
              <a:spcBef>
                <a:spcPts val="0"/>
              </a:spcBef>
              <a:spcAft>
                <a:spcPts val="0"/>
              </a:spcAft>
              <a:buNone/>
            </a:pPr>
            <a:r>
              <a:rPr lang="en-US" b="1"/>
              <a:t>5. E-commerce: </a:t>
            </a:r>
            <a:r>
              <a:rPr lang="en-US"/>
              <a:t>The rise of online shopping platforms like Amazon, eBay, and Alibaba has revolutionized the retail industry. Competition in this space has led to improved customer experiences, faster delivery, expanded product selections, competitive pricing, and innovative technologies like personalized recommendations, customer reviews, and hassle-free returns.</a:t>
            </a:r>
            <a:endParaRPr/>
          </a:p>
          <a:p>
            <a:pPr marL="0" lvl="0" indent="0" algn="l" rtl="0">
              <a:spcBef>
                <a:spcPts val="0"/>
              </a:spcBef>
              <a:spcAft>
                <a:spcPts val="0"/>
              </a:spcAft>
              <a:buNone/>
            </a:pPr>
            <a:r>
              <a:rPr lang="en-US" b="1"/>
              <a:t>6. Food and Beverage Industry:</a:t>
            </a:r>
            <a:r>
              <a:rPr lang="en-US"/>
              <a:t> The competitive nature of the food and beverage industry has driven improvements in product quality, taste, and variety. Fast-food chains, for example, constantly innovate their menus, introduce new flavors, and offer competitive pricing to attract customers. Additionally, competition has led to a growing focus on healthier food options, dietary accommodations, and sustainability practices.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49" name="Google Shape;2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Real Barriers to Competition:</a:t>
            </a:r>
            <a:endParaRPr/>
          </a:p>
          <a:p>
            <a:pPr marL="171450" lvl="0" indent="-171450" algn="l" rtl="0">
              <a:spcBef>
                <a:spcPts val="0"/>
              </a:spcBef>
              <a:spcAft>
                <a:spcPts val="0"/>
              </a:spcAft>
              <a:buClr>
                <a:schemeClr val="dk1"/>
              </a:buClr>
              <a:buSzPts val="1200"/>
              <a:buChar char="•"/>
            </a:pPr>
            <a:r>
              <a:rPr lang="en-US" b="1"/>
              <a:t>High Initial Investment: </a:t>
            </a:r>
            <a:r>
              <a:rPr lang="en-US"/>
              <a:t>The need for large capital to start up can deter potential competitors.</a:t>
            </a:r>
            <a:endParaRPr/>
          </a:p>
          <a:p>
            <a:pPr marL="171450" lvl="0" indent="-171450" algn="l" rtl="0">
              <a:spcBef>
                <a:spcPts val="0"/>
              </a:spcBef>
              <a:spcAft>
                <a:spcPts val="0"/>
              </a:spcAft>
              <a:buClr>
                <a:schemeClr val="dk1"/>
              </a:buClr>
              <a:buSzPts val="1200"/>
              <a:buChar char="•"/>
            </a:pPr>
            <a:r>
              <a:rPr lang="en-US" b="1"/>
              <a:t>Economic Scale: </a:t>
            </a:r>
            <a:r>
              <a:rPr lang="en-US"/>
              <a:t>Established companies having economies of scale can produce goods at a lower cost, discouraging new entrants.</a:t>
            </a:r>
            <a:endParaRPr/>
          </a:p>
          <a:p>
            <a:pPr marL="171450" lvl="0" indent="-171450" algn="l" rtl="0">
              <a:spcBef>
                <a:spcPts val="0"/>
              </a:spcBef>
              <a:spcAft>
                <a:spcPts val="0"/>
              </a:spcAft>
              <a:buClr>
                <a:schemeClr val="dk1"/>
              </a:buClr>
              <a:buSzPts val="1200"/>
              <a:buChar char="•"/>
            </a:pPr>
            <a:r>
              <a:rPr lang="en-US" b="1"/>
              <a:t>Access to Distribution Channels</a:t>
            </a:r>
            <a:r>
              <a:rPr lang="en-US"/>
              <a:t>: New companies might face challenges in persuading distributors to carry their products.</a:t>
            </a:r>
            <a:endParaRPr/>
          </a:p>
          <a:p>
            <a:pPr marL="171450" lvl="0" indent="-171450" algn="l" rtl="0">
              <a:spcBef>
                <a:spcPts val="0"/>
              </a:spcBef>
              <a:spcAft>
                <a:spcPts val="0"/>
              </a:spcAft>
              <a:buClr>
                <a:schemeClr val="dk1"/>
              </a:buClr>
              <a:buSzPts val="1200"/>
              <a:buChar char="•"/>
            </a:pPr>
            <a:r>
              <a:rPr lang="en-US" b="1"/>
              <a:t>Brand Loyalty:</a:t>
            </a:r>
            <a:r>
              <a:rPr lang="en-US"/>
              <a:t> Consumers' strong brand preferences can make it difficult for new entrants to gain market share.</a:t>
            </a:r>
            <a:endParaRPr/>
          </a:p>
          <a:p>
            <a:pPr marL="171450" lvl="0" indent="-171450" algn="l" rtl="0">
              <a:spcBef>
                <a:spcPts val="0"/>
              </a:spcBef>
              <a:spcAft>
                <a:spcPts val="0"/>
              </a:spcAft>
              <a:buClr>
                <a:schemeClr val="dk1"/>
              </a:buClr>
              <a:buSzPts val="1200"/>
              <a:buChar char="•"/>
            </a:pPr>
            <a:r>
              <a:rPr lang="en-US" b="1"/>
              <a:t>Proprietary Technology:</a:t>
            </a:r>
            <a:r>
              <a:rPr lang="en-US"/>
              <a:t> A company might have patented its technology, creating a barrier for others to enter the market.</a:t>
            </a:r>
            <a:endParaRPr/>
          </a:p>
          <a:p>
            <a:pPr marL="171450" lvl="0" indent="-171450" algn="l" rtl="0">
              <a:spcBef>
                <a:spcPts val="0"/>
              </a:spcBef>
              <a:spcAft>
                <a:spcPts val="0"/>
              </a:spcAft>
              <a:buClr>
                <a:schemeClr val="dk1"/>
              </a:buClr>
              <a:buSzPts val="1200"/>
              <a:buChar char="•"/>
            </a:pPr>
            <a:r>
              <a:rPr lang="en-US" b="1"/>
              <a:t>Skilled Labor:</a:t>
            </a:r>
            <a:r>
              <a:rPr lang="en-US"/>
              <a:t> A lack of access to skilled labor or specialized talents can create a real barrier.</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Artificial Barriers to Competition:</a:t>
            </a:r>
            <a:endParaRPr/>
          </a:p>
          <a:p>
            <a:pPr marL="171450" lvl="0" indent="-171450" algn="l" rtl="0">
              <a:spcBef>
                <a:spcPts val="0"/>
              </a:spcBef>
              <a:spcAft>
                <a:spcPts val="0"/>
              </a:spcAft>
              <a:buClr>
                <a:schemeClr val="dk1"/>
              </a:buClr>
              <a:buSzPts val="1200"/>
              <a:buChar char="•"/>
            </a:pPr>
            <a:r>
              <a:rPr lang="en-US" b="1"/>
              <a:t>Legal and Regulatory Restrictions:</a:t>
            </a:r>
            <a:r>
              <a:rPr lang="en-US"/>
              <a:t> Requirements of licenses or permits to operate can create barriers for new entrants.</a:t>
            </a:r>
            <a:endParaRPr/>
          </a:p>
          <a:p>
            <a:pPr marL="171450" lvl="0" indent="-171450" algn="l" rtl="0">
              <a:spcBef>
                <a:spcPts val="0"/>
              </a:spcBef>
              <a:spcAft>
                <a:spcPts val="0"/>
              </a:spcAft>
              <a:buClr>
                <a:schemeClr val="dk1"/>
              </a:buClr>
              <a:buSzPts val="1200"/>
              <a:buChar char="•"/>
            </a:pPr>
            <a:r>
              <a:rPr lang="en-US" b="1"/>
              <a:t>Unfair Trade Practices:</a:t>
            </a:r>
            <a:r>
              <a:rPr lang="en-US"/>
              <a:t> Existing companies might use predatory pricing or other unfair practices to thwart new competitors.</a:t>
            </a:r>
            <a:endParaRPr/>
          </a:p>
          <a:p>
            <a:pPr marL="171450" lvl="0" indent="-171450" algn="l" rtl="0">
              <a:spcBef>
                <a:spcPts val="0"/>
              </a:spcBef>
              <a:spcAft>
                <a:spcPts val="0"/>
              </a:spcAft>
              <a:buClr>
                <a:schemeClr val="dk1"/>
              </a:buClr>
              <a:buSzPts val="1200"/>
              <a:buChar char="•"/>
            </a:pPr>
            <a:r>
              <a:rPr lang="en-US" b="1"/>
              <a:t>Exclusive Contracts: </a:t>
            </a:r>
            <a:r>
              <a:rPr lang="en-US"/>
              <a:t>Some businesses might have exclusive agreements with suppliers or distributors, blocking new businesses.</a:t>
            </a:r>
            <a:endParaRPr/>
          </a:p>
          <a:p>
            <a:pPr marL="171450" lvl="0" indent="-171450" algn="l" rtl="0">
              <a:spcBef>
                <a:spcPts val="0"/>
              </a:spcBef>
              <a:spcAft>
                <a:spcPts val="0"/>
              </a:spcAft>
              <a:buClr>
                <a:schemeClr val="dk1"/>
              </a:buClr>
              <a:buSzPts val="1200"/>
              <a:buChar char="•"/>
            </a:pPr>
            <a:r>
              <a:rPr lang="en-US" b="1"/>
              <a:t>Intellectual Property Restrictions:</a:t>
            </a:r>
            <a:r>
              <a:rPr lang="en-US"/>
              <a:t> Patents, copyrights, and trademarks can make it difficult for new ventures to compete.</a:t>
            </a:r>
            <a:endParaRPr/>
          </a:p>
          <a:p>
            <a:pPr marL="171450" lvl="0" indent="-171450" algn="l" rtl="0">
              <a:spcBef>
                <a:spcPts val="0"/>
              </a:spcBef>
              <a:spcAft>
                <a:spcPts val="0"/>
              </a:spcAft>
              <a:buClr>
                <a:schemeClr val="dk1"/>
              </a:buClr>
              <a:buSzPts val="1200"/>
              <a:buChar char="•"/>
            </a:pPr>
            <a:r>
              <a:rPr lang="en-US" b="1"/>
              <a:t>Trade Tariffs and Quotas: </a:t>
            </a:r>
            <a:r>
              <a:rPr lang="en-US"/>
              <a:t>Government policies, such as high import tariffs or quotas, can discourage competitors from entering the market.</a:t>
            </a:r>
            <a:endParaRPr/>
          </a:p>
          <a:p>
            <a:pPr marL="0" lvl="0" indent="0" algn="l" rtl="0">
              <a:spcBef>
                <a:spcPts val="0"/>
              </a:spcBef>
              <a:spcAft>
                <a:spcPts val="0"/>
              </a:spcAft>
              <a:buNone/>
            </a:pPr>
            <a:endParaRPr/>
          </a:p>
          <a:p>
            <a:pPr marL="0" lvl="0" indent="0" algn="l" rtl="0">
              <a:spcBef>
                <a:spcPts val="0"/>
              </a:spcBef>
              <a:spcAft>
                <a:spcPts val="0"/>
              </a:spcAft>
              <a:buNone/>
            </a:pPr>
            <a:r>
              <a:rPr lang="en-US"/>
              <a:t>Examples of markets or industries:</a:t>
            </a:r>
            <a:endParaRPr/>
          </a:p>
          <a:p>
            <a:pPr marL="0" lvl="0" indent="0" algn="l" rtl="0">
              <a:spcBef>
                <a:spcPts val="0"/>
              </a:spcBef>
              <a:spcAft>
                <a:spcPts val="0"/>
              </a:spcAft>
              <a:buNone/>
            </a:pPr>
            <a:r>
              <a:rPr lang="en-US" b="1"/>
              <a:t>Professional Services:</a:t>
            </a:r>
            <a:r>
              <a:rPr lang="en-US"/>
              <a:t> Industries such as law, accounting, and consulting often have barriers to entry due to professional licensing requirements and the need for specialized knowledge. These barriers can make it challenging for new firms to establish themselves and compete with well-established and reputable firms.</a:t>
            </a:r>
            <a:endParaRPr/>
          </a:p>
          <a:p>
            <a:pPr marL="0" lvl="0" indent="0" algn="l" rtl="0">
              <a:spcBef>
                <a:spcPts val="0"/>
              </a:spcBef>
              <a:spcAft>
                <a:spcPts val="0"/>
              </a:spcAft>
              <a:buNone/>
            </a:pPr>
            <a:r>
              <a:rPr lang="en-US" b="1"/>
              <a:t>Financial Services: </a:t>
            </a:r>
            <a:r>
              <a:rPr lang="en-US"/>
              <a:t>The financial services industry faces barriers due to regulatory requirements and the high cost of compliance. Banks and other financial institutions must meet stringent regulatory standards to operate, making it difficult for new players to enter the market and compete with established institutions.</a:t>
            </a:r>
            <a:endParaRPr/>
          </a:p>
          <a:p>
            <a:pPr marL="0" lvl="0" indent="0" algn="l" rtl="0">
              <a:spcBef>
                <a:spcPts val="0"/>
              </a:spcBef>
              <a:spcAft>
                <a:spcPts val="0"/>
              </a:spcAft>
              <a:buNone/>
            </a:pPr>
            <a:r>
              <a:rPr lang="en-US" b="1"/>
              <a:t>Pharmaceuticals and Biotechnology:</a:t>
            </a:r>
            <a:r>
              <a:rPr lang="en-US"/>
              <a:t> The pharmaceutical industry faces barriers due to stringent regulatory processes and intellectual property restrictions. Obtaining drug approvals, complying with safety regulations, and navigating the patent landscape can be costly and time-consuming, making it difficult for new entrants to compete with established pharmaceutical companies.</a:t>
            </a:r>
            <a:endParaRPr/>
          </a:p>
          <a:p>
            <a:pPr marL="0" lvl="0" indent="0" algn="l" rtl="0">
              <a:spcBef>
                <a:spcPts val="0"/>
              </a:spcBef>
              <a:spcAft>
                <a:spcPts val="0"/>
              </a:spcAft>
              <a:buClr>
                <a:schemeClr val="dk1"/>
              </a:buClr>
              <a:buSzPts val="1100"/>
              <a:buFont typeface="Arial"/>
              <a:buNone/>
            </a:pPr>
            <a:r>
              <a:rPr lang="en-US" b="1"/>
              <a:t>Energy and Utilities:</a:t>
            </a:r>
            <a:r>
              <a:rPr lang="en-US"/>
              <a:t> The energy and utilities sector often faces barriers due to heavy regulation and the high cost of infrastructure development. Government regulations and exclusive contracts with distribution networks can create hurdles for new competitors looking to enter the market and challenge incumbents.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8" name="Google Shape;25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Marketing ensures that consumers are aware of a business's product and perceive it as superior to competitive products.</a:t>
            </a:r>
            <a:endParaRPr/>
          </a:p>
          <a:p>
            <a:pPr marL="0" lvl="0" indent="0" algn="l" rtl="0">
              <a:spcBef>
                <a:spcPts val="0"/>
              </a:spcBef>
              <a:spcAft>
                <a:spcPts val="0"/>
              </a:spcAft>
              <a:buClr>
                <a:schemeClr val="dk1"/>
              </a:buClr>
              <a:buSzPts val="1100"/>
              <a:buFont typeface="Arial"/>
              <a:buNone/>
            </a:pPr>
            <a:r>
              <a:rPr lang="en-US" b="1"/>
              <a:t>Awareness:</a:t>
            </a:r>
            <a:r>
              <a:rPr lang="en-US"/>
              <a:t> Marketing campaigns raise consumer awareness about a product or service, informing potential customers that a product exists and how it can benefit them.</a:t>
            </a:r>
            <a:endParaRPr/>
          </a:p>
          <a:p>
            <a:pPr marL="0" lvl="0" indent="0" algn="l" rtl="0">
              <a:spcBef>
                <a:spcPts val="0"/>
              </a:spcBef>
              <a:spcAft>
                <a:spcPts val="0"/>
              </a:spcAft>
              <a:buClr>
                <a:schemeClr val="dk1"/>
              </a:buClr>
              <a:buSzPts val="1100"/>
              <a:buFont typeface="Arial"/>
              <a:buNone/>
            </a:pPr>
            <a:r>
              <a:rPr lang="en-US"/>
              <a:t>Product Understanding: Through marketing, companies educate consumers about the features and functions of their products or services, helping them understand how it meets their needs or solves a problem.</a:t>
            </a:r>
            <a:endParaRPr/>
          </a:p>
          <a:p>
            <a:pPr marL="0" lvl="0" indent="0" algn="l" rtl="0">
              <a:spcBef>
                <a:spcPts val="0"/>
              </a:spcBef>
              <a:spcAft>
                <a:spcPts val="0"/>
              </a:spcAft>
              <a:buClr>
                <a:schemeClr val="dk1"/>
              </a:buClr>
              <a:buSzPts val="1100"/>
              <a:buFont typeface="Arial"/>
              <a:buNone/>
            </a:pPr>
            <a:r>
              <a:rPr lang="en-US" b="1"/>
              <a:t>Purchase Decisions:</a:t>
            </a:r>
            <a:r>
              <a:rPr lang="en-US"/>
              <a:t> The information provided through marketing influences consumer decisions on what to buy, where to buy, and at what price.</a:t>
            </a:r>
            <a:endParaRPr/>
          </a:p>
          <a:p>
            <a:pPr marL="0" lvl="0" indent="0" algn="l" rtl="0">
              <a:spcBef>
                <a:spcPts val="0"/>
              </a:spcBef>
              <a:spcAft>
                <a:spcPts val="0"/>
              </a:spcAft>
              <a:buClr>
                <a:schemeClr val="dk1"/>
              </a:buClr>
              <a:buSzPts val="1100"/>
              <a:buFont typeface="Arial"/>
              <a:buNone/>
            </a:pPr>
            <a:r>
              <a:rPr lang="en-US" b="1"/>
              <a:t>Promotions and Discounts:</a:t>
            </a:r>
            <a:r>
              <a:rPr lang="en-US"/>
              <a:t> Marketing often includes information about sales, promotions, or discounts, allowing customers to take advantage of lower prices.</a:t>
            </a:r>
            <a:endParaRPr/>
          </a:p>
          <a:p>
            <a:pPr marL="0" lvl="0" indent="0" algn="l" rtl="0">
              <a:spcBef>
                <a:spcPts val="0"/>
              </a:spcBef>
              <a:spcAft>
                <a:spcPts val="0"/>
              </a:spcAft>
              <a:buClr>
                <a:schemeClr val="dk1"/>
              </a:buClr>
              <a:buSzPts val="1100"/>
              <a:buFont typeface="Arial"/>
              <a:buNone/>
            </a:pPr>
            <a:r>
              <a:rPr lang="en-US" b="1"/>
              <a:t>Brand Perception:</a:t>
            </a:r>
            <a:r>
              <a:rPr lang="en-US"/>
              <a:t> Marketing shapes how consumers perceive a brand - its values, quality, and reputation, which can influence customer loyalty and purchase decisions.</a:t>
            </a:r>
            <a:endParaRPr/>
          </a:p>
          <a:p>
            <a:pPr marL="0" lvl="0" indent="0" algn="l" rtl="0">
              <a:spcBef>
                <a:spcPts val="0"/>
              </a:spcBef>
              <a:spcAft>
                <a:spcPts val="0"/>
              </a:spcAft>
              <a:buSzPts val="1100"/>
              <a:buNone/>
            </a:pPr>
            <a:r>
              <a:rPr lang="en-US" b="1"/>
              <a:t>Comparison: </a:t>
            </a:r>
            <a:r>
              <a:rPr lang="en-US"/>
              <a:t>By providing product information, marketing allows consumers to compare different offerings in the market and choose the one that fits their needs and budget the best.</a:t>
            </a:r>
            <a:endParaRPr/>
          </a:p>
        </p:txBody>
      </p:sp>
      <p:sp>
        <p:nvSpPr>
          <p:cNvPr id="267" name="Google Shape;2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2060"/>
              </a:buClr>
              <a:buSzPts val="1200"/>
              <a:buFont typeface="Arial"/>
              <a:buChar char="•"/>
            </a:pPr>
            <a:r>
              <a:rPr lang="en-US" b="0" i="0">
                <a:solidFill>
                  <a:srgbClr val="002060"/>
                </a:solidFill>
              </a:rPr>
              <a:t>Product innovation and differentiation are a result of competition, leading to a greater range of products and prices for consumers.</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Barriers of entry can prevent new producers from entering the market and selling a competitive good. </a:t>
            </a:r>
            <a:endParaRPr b="0" i="0">
              <a:solidFill>
                <a:srgbClr val="002060"/>
              </a:solidFill>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Artificial barriers, such as licensing requirements and permits, can increase market prices and limit competition.</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Cartels involve independent producers agreeing not to directly compete, which can raise market prices.</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Monopolies occur when a market is served by a single producer, leading to higher prices and less innovation. </a:t>
            </a:r>
            <a:endParaRPr b="0" i="0">
              <a:solidFill>
                <a:srgbClr val="002060"/>
              </a:solidFill>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Beneficial monopolies, authorized by the government, can provide better prices and quality in certain circumstances, such as public utilities.</a:t>
            </a:r>
            <a:endParaRPr/>
          </a:p>
          <a:p>
            <a:pPr marL="171450" lvl="0" indent="-95250" algn="l" rtl="0">
              <a:spcBef>
                <a:spcPts val="0"/>
              </a:spcBef>
              <a:spcAft>
                <a:spcPts val="0"/>
              </a:spcAft>
              <a:buClr>
                <a:schemeClr val="dk1"/>
              </a:buClr>
              <a:buSzPts val="1200"/>
              <a:buFont typeface="Arial"/>
              <a:buNone/>
            </a:pPr>
            <a:endParaRPr/>
          </a:p>
        </p:txBody>
      </p:sp>
      <p:sp>
        <p:nvSpPr>
          <p:cNvPr id="276" name="Google Shape;2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Ice Seller Market:</a:t>
            </a:r>
            <a:r>
              <a:rPr lang="en-US"/>
              <a:t> some of the sellers used their profits to invest in new higher-capacity and energy-efficiency freezers that make it cheaper and easier for them to produce the same ice. Allowing them to compete on price.</a:t>
            </a:r>
            <a:endParaRPr/>
          </a:p>
          <a:p>
            <a:pPr marL="0" lvl="0" indent="0" algn="l" rtl="0">
              <a:spcBef>
                <a:spcPts val="0"/>
              </a:spcBef>
              <a:spcAft>
                <a:spcPts val="0"/>
              </a:spcAft>
              <a:buClr>
                <a:schemeClr val="dk1"/>
              </a:buClr>
              <a:buSzPts val="1100"/>
              <a:buFont typeface="Arial"/>
              <a:buNone/>
            </a:pPr>
            <a:r>
              <a:rPr lang="en-US"/>
              <a:t>At the same time, some of the other sellers used their profits to research methods to make luxury ice, like ice spheres and crystal-clear large cubes, which they can then sell at a higher price.</a:t>
            </a:r>
            <a:endParaRPr/>
          </a:p>
          <a:p>
            <a:pPr marL="0" lvl="0" indent="0" algn="l" rtl="0">
              <a:spcBef>
                <a:spcPts val="0"/>
              </a:spcBef>
              <a:spcAft>
                <a:spcPts val="0"/>
              </a:spcAft>
              <a:buClr>
                <a:schemeClr val="dk1"/>
              </a:buClr>
              <a:buSzPts val="1200"/>
              <a:buFont typeface="Arial"/>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Multiple Sellers: There are multiple businesses selling similar products or services to the same group of consumers.</a:t>
            </a:r>
            <a:endParaRPr/>
          </a:p>
          <a:p>
            <a:pPr marL="171450" lvl="0" indent="-171450" algn="l" rtl="0">
              <a:spcBef>
                <a:spcPts val="0"/>
              </a:spcBef>
              <a:spcAft>
                <a:spcPts val="0"/>
              </a:spcAft>
              <a:buClr>
                <a:schemeClr val="dk1"/>
              </a:buClr>
              <a:buSzPts val="1200"/>
              <a:buFont typeface="Arial"/>
              <a:buChar char="•"/>
            </a:pPr>
            <a:r>
              <a:rPr lang="en-US"/>
              <a:t>Price Variation: There is a variance in prices as businesses compete to attract more customers.</a:t>
            </a:r>
            <a:endParaRPr/>
          </a:p>
          <a:p>
            <a:pPr marL="171450" lvl="0" indent="-171450" algn="l" rtl="0">
              <a:spcBef>
                <a:spcPts val="0"/>
              </a:spcBef>
              <a:spcAft>
                <a:spcPts val="0"/>
              </a:spcAft>
              <a:buClr>
                <a:schemeClr val="dk1"/>
              </a:buClr>
              <a:buSzPts val="1200"/>
              <a:buFont typeface="Arial"/>
              <a:buChar char="•"/>
            </a:pPr>
            <a:r>
              <a:rPr lang="en-US"/>
              <a:t>Product Innovation: There is constant innovation and improvement of products to outperform competitors.</a:t>
            </a:r>
            <a:endParaRPr/>
          </a:p>
          <a:p>
            <a:pPr marL="171450" lvl="0" indent="-171450" algn="l" rtl="0">
              <a:spcBef>
                <a:spcPts val="0"/>
              </a:spcBef>
              <a:spcAft>
                <a:spcPts val="0"/>
              </a:spcAft>
              <a:buClr>
                <a:schemeClr val="dk1"/>
              </a:buClr>
              <a:buSzPts val="1200"/>
              <a:buFont typeface="Arial"/>
              <a:buChar char="•"/>
            </a:pPr>
            <a:r>
              <a:rPr lang="en-US"/>
              <a:t>Consumer Choice: Competition means consumers have multiple options and can choose the product that best meets their needs.</a:t>
            </a:r>
            <a:endParaRPr/>
          </a:p>
          <a:p>
            <a:pPr marL="0" lvl="0" indent="0" algn="l" rtl="0">
              <a:spcBef>
                <a:spcPts val="0"/>
              </a:spcBef>
              <a:spcAft>
                <a:spcPts val="0"/>
              </a:spcAft>
              <a:buClr>
                <a:schemeClr val="dk1"/>
              </a:buClr>
              <a:buSzPts val="1200"/>
              <a:buFont typeface="Arial"/>
              <a:buNone/>
            </a:pPr>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2cc15ca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2cc15ca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United States, several laws and acts are in place to protect consumer rights and ensure environmental protection. Here are some of the main acts in each category: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Consumer Protection Acts:</a:t>
            </a:r>
            <a:endParaRPr b="1"/>
          </a:p>
          <a:p>
            <a:pPr marL="0" lvl="0" indent="0" algn="l" rtl="0">
              <a:spcBef>
                <a:spcPts val="0"/>
              </a:spcBef>
              <a:spcAft>
                <a:spcPts val="0"/>
              </a:spcAft>
              <a:buClr>
                <a:schemeClr val="dk1"/>
              </a:buClr>
              <a:buSzPts val="1100"/>
              <a:buFont typeface="Arial"/>
              <a:buNone/>
            </a:pPr>
            <a:r>
              <a:rPr lang="en-US"/>
              <a:t>1. Federal Trade Commission Act (FTC Act)</a:t>
            </a:r>
            <a:endParaRPr/>
          </a:p>
          <a:p>
            <a:pPr marL="0" lvl="0" indent="0" algn="l" rtl="0">
              <a:spcBef>
                <a:spcPts val="0"/>
              </a:spcBef>
              <a:spcAft>
                <a:spcPts val="0"/>
              </a:spcAft>
              <a:buClr>
                <a:schemeClr val="dk1"/>
              </a:buClr>
              <a:buSzPts val="1100"/>
              <a:buFont typeface="Arial"/>
              <a:buNone/>
            </a:pPr>
            <a:r>
              <a:rPr lang="en-US"/>
              <a:t>2. Fair Credit Reporting Act (FCRA)</a:t>
            </a:r>
            <a:endParaRPr/>
          </a:p>
          <a:p>
            <a:pPr marL="0" lvl="0" indent="0" algn="l" rtl="0">
              <a:spcBef>
                <a:spcPts val="0"/>
              </a:spcBef>
              <a:spcAft>
                <a:spcPts val="0"/>
              </a:spcAft>
              <a:buClr>
                <a:schemeClr val="dk1"/>
              </a:buClr>
              <a:buSzPts val="1100"/>
              <a:buFont typeface="Arial"/>
              <a:buNone/>
            </a:pPr>
            <a:r>
              <a:rPr lang="en-US"/>
              <a:t>3. Fair Debt Collection Practices Act (FDCPA)</a:t>
            </a:r>
            <a:endParaRPr/>
          </a:p>
          <a:p>
            <a:pPr marL="0" lvl="0" indent="0" algn="l" rtl="0">
              <a:spcBef>
                <a:spcPts val="0"/>
              </a:spcBef>
              <a:spcAft>
                <a:spcPts val="0"/>
              </a:spcAft>
              <a:buClr>
                <a:schemeClr val="dk1"/>
              </a:buClr>
              <a:buSzPts val="1100"/>
              <a:buFont typeface="Arial"/>
              <a:buNone/>
            </a:pPr>
            <a:r>
              <a:rPr lang="en-US"/>
              <a:t>4. Truth in Lending Act (TILA)</a:t>
            </a:r>
            <a:endParaRPr/>
          </a:p>
          <a:p>
            <a:pPr marL="0" lvl="0" indent="0" algn="l" rtl="0">
              <a:spcBef>
                <a:spcPts val="0"/>
              </a:spcBef>
              <a:spcAft>
                <a:spcPts val="0"/>
              </a:spcAft>
              <a:buClr>
                <a:schemeClr val="dk1"/>
              </a:buClr>
              <a:buSzPts val="1100"/>
              <a:buFont typeface="Arial"/>
              <a:buNone/>
            </a:pPr>
            <a:r>
              <a:rPr lang="en-US"/>
              <a:t>5. Consumer Credit Protection Act (CCPA)</a:t>
            </a:r>
            <a:endParaRPr/>
          </a:p>
          <a:p>
            <a:pPr marL="0" lvl="0" indent="0" algn="l" rtl="0">
              <a:spcBef>
                <a:spcPts val="0"/>
              </a:spcBef>
              <a:spcAft>
                <a:spcPts val="0"/>
              </a:spcAft>
              <a:buClr>
                <a:schemeClr val="dk1"/>
              </a:buClr>
              <a:buSzPts val="1100"/>
              <a:buFont typeface="Arial"/>
              <a:buNone/>
            </a:pPr>
            <a:r>
              <a:rPr lang="en-US"/>
              <a:t>6. Consumer Product Safety Act (CPSA)</a:t>
            </a:r>
            <a:endParaRPr/>
          </a:p>
          <a:p>
            <a:pPr marL="0" lvl="0" indent="0" algn="l" rtl="0">
              <a:spcBef>
                <a:spcPts val="0"/>
              </a:spcBef>
              <a:spcAft>
                <a:spcPts val="0"/>
              </a:spcAft>
              <a:buClr>
                <a:schemeClr val="dk1"/>
              </a:buClr>
              <a:buSzPts val="1100"/>
              <a:buFont typeface="Arial"/>
              <a:buNone/>
            </a:pPr>
            <a:r>
              <a:rPr lang="en-US"/>
              <a:t>7. Magnuson-Moss Warranty Act</a:t>
            </a:r>
            <a:endParaRPr/>
          </a:p>
          <a:p>
            <a:pPr marL="0" lvl="0" indent="0" algn="l" rtl="0">
              <a:spcBef>
                <a:spcPts val="0"/>
              </a:spcBef>
              <a:spcAft>
                <a:spcPts val="0"/>
              </a:spcAft>
              <a:buClr>
                <a:schemeClr val="dk1"/>
              </a:buClr>
              <a:buSzPts val="1100"/>
              <a:buFont typeface="Arial"/>
              <a:buNone/>
            </a:pPr>
            <a:r>
              <a:rPr lang="en-US"/>
              <a:t>8. Electronic Fund Transfer Act (EFTA)</a:t>
            </a:r>
            <a:endParaRPr/>
          </a:p>
          <a:p>
            <a:pPr marL="0" lvl="0" indent="0" algn="l" rtl="0">
              <a:spcBef>
                <a:spcPts val="0"/>
              </a:spcBef>
              <a:spcAft>
                <a:spcPts val="0"/>
              </a:spcAft>
              <a:buClr>
                <a:schemeClr val="dk1"/>
              </a:buClr>
              <a:buSzPts val="1100"/>
              <a:buFont typeface="Arial"/>
              <a:buNone/>
            </a:pPr>
            <a:r>
              <a:rPr lang="en-US"/>
              <a:t>9. Telephone Consumer Protection Act (TCPA)</a:t>
            </a:r>
            <a:endParaRPr/>
          </a:p>
          <a:p>
            <a:pPr marL="0" lvl="0" indent="0" algn="l" rtl="0">
              <a:spcBef>
                <a:spcPts val="0"/>
              </a:spcBef>
              <a:spcAft>
                <a:spcPts val="0"/>
              </a:spcAft>
              <a:buClr>
                <a:schemeClr val="dk1"/>
              </a:buClr>
              <a:buSzPts val="1100"/>
              <a:buFont typeface="Arial"/>
              <a:buNone/>
            </a:pPr>
            <a:r>
              <a:rPr lang="en-US"/>
              <a:t>10. Food, Drug, and Cosmetic Act (FD&amp;C Act)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Environmental Protection Acts:</a:t>
            </a:r>
            <a:endParaRPr b="1"/>
          </a:p>
          <a:p>
            <a:pPr marL="0" lvl="0" indent="0" algn="l" rtl="0">
              <a:spcBef>
                <a:spcPts val="0"/>
              </a:spcBef>
              <a:spcAft>
                <a:spcPts val="0"/>
              </a:spcAft>
              <a:buClr>
                <a:schemeClr val="dk1"/>
              </a:buClr>
              <a:buSzPts val="1100"/>
              <a:buFont typeface="Arial"/>
              <a:buNone/>
            </a:pPr>
            <a:r>
              <a:rPr lang="en-US"/>
              <a:t>1. Clean Air Act (CAA)</a:t>
            </a:r>
            <a:endParaRPr/>
          </a:p>
          <a:p>
            <a:pPr marL="0" lvl="0" indent="0" algn="l" rtl="0">
              <a:spcBef>
                <a:spcPts val="0"/>
              </a:spcBef>
              <a:spcAft>
                <a:spcPts val="0"/>
              </a:spcAft>
              <a:buClr>
                <a:schemeClr val="dk1"/>
              </a:buClr>
              <a:buSzPts val="1100"/>
              <a:buFont typeface="Arial"/>
              <a:buNone/>
            </a:pPr>
            <a:r>
              <a:rPr lang="en-US"/>
              <a:t>2. Clean Water Act (CWA)</a:t>
            </a:r>
            <a:endParaRPr/>
          </a:p>
          <a:p>
            <a:pPr marL="0" lvl="0" indent="0" algn="l" rtl="0">
              <a:spcBef>
                <a:spcPts val="0"/>
              </a:spcBef>
              <a:spcAft>
                <a:spcPts val="0"/>
              </a:spcAft>
              <a:buClr>
                <a:schemeClr val="dk1"/>
              </a:buClr>
              <a:buSzPts val="1100"/>
              <a:buFont typeface="Arial"/>
              <a:buNone/>
            </a:pPr>
            <a:r>
              <a:rPr lang="en-US"/>
              <a:t>3. Comprehensive Environmental Response, Compensation, and Liability Act (CERCLA) or Superfund Act</a:t>
            </a:r>
            <a:endParaRPr/>
          </a:p>
          <a:p>
            <a:pPr marL="0" lvl="0" indent="0" algn="l" rtl="0">
              <a:spcBef>
                <a:spcPts val="0"/>
              </a:spcBef>
              <a:spcAft>
                <a:spcPts val="0"/>
              </a:spcAft>
              <a:buClr>
                <a:schemeClr val="dk1"/>
              </a:buClr>
              <a:buSzPts val="1100"/>
              <a:buFont typeface="Arial"/>
              <a:buNone/>
            </a:pPr>
            <a:r>
              <a:rPr lang="en-US"/>
              <a:t>4. Resource Conservation and Recovery Act (RCRA)</a:t>
            </a:r>
            <a:endParaRPr/>
          </a:p>
          <a:p>
            <a:pPr marL="0" lvl="0" indent="0" algn="l" rtl="0">
              <a:spcBef>
                <a:spcPts val="0"/>
              </a:spcBef>
              <a:spcAft>
                <a:spcPts val="0"/>
              </a:spcAft>
              <a:buClr>
                <a:schemeClr val="dk1"/>
              </a:buClr>
              <a:buSzPts val="1100"/>
              <a:buFont typeface="Arial"/>
              <a:buNone/>
            </a:pPr>
            <a:r>
              <a:rPr lang="en-US"/>
              <a:t>5. Endangered Species Act (ESA)</a:t>
            </a:r>
            <a:endParaRPr/>
          </a:p>
          <a:p>
            <a:pPr marL="0" lvl="0" indent="0" algn="l" rtl="0">
              <a:spcBef>
                <a:spcPts val="0"/>
              </a:spcBef>
              <a:spcAft>
                <a:spcPts val="0"/>
              </a:spcAft>
              <a:buClr>
                <a:schemeClr val="dk1"/>
              </a:buClr>
              <a:buSzPts val="1100"/>
              <a:buFont typeface="Arial"/>
              <a:buNone/>
            </a:pPr>
            <a:r>
              <a:rPr lang="en-US"/>
              <a:t>6. National Environmental Policy Act (NEPA)</a:t>
            </a:r>
            <a:endParaRPr/>
          </a:p>
          <a:p>
            <a:pPr marL="0" lvl="0" indent="0" algn="l" rtl="0">
              <a:spcBef>
                <a:spcPts val="0"/>
              </a:spcBef>
              <a:spcAft>
                <a:spcPts val="0"/>
              </a:spcAft>
              <a:buClr>
                <a:schemeClr val="dk1"/>
              </a:buClr>
              <a:buSzPts val="1100"/>
              <a:buFont typeface="Arial"/>
              <a:buNone/>
            </a:pPr>
            <a:r>
              <a:rPr lang="en-US"/>
              <a:t>7. Toxic Substances Control Act (TSCA)</a:t>
            </a:r>
            <a:endParaRPr/>
          </a:p>
          <a:p>
            <a:pPr marL="0" lvl="0" indent="0" algn="l" rtl="0">
              <a:spcBef>
                <a:spcPts val="0"/>
              </a:spcBef>
              <a:spcAft>
                <a:spcPts val="0"/>
              </a:spcAft>
              <a:buClr>
                <a:schemeClr val="dk1"/>
              </a:buClr>
              <a:buSzPts val="1100"/>
              <a:buFont typeface="Arial"/>
              <a:buNone/>
            </a:pPr>
            <a:r>
              <a:rPr lang="en-US"/>
              <a:t>8. Safe Drinking Water Act (SDWA)</a:t>
            </a:r>
            <a:endParaRPr/>
          </a:p>
          <a:p>
            <a:pPr marL="0" lvl="0" indent="0" algn="l" rtl="0">
              <a:spcBef>
                <a:spcPts val="0"/>
              </a:spcBef>
              <a:spcAft>
                <a:spcPts val="0"/>
              </a:spcAft>
              <a:buClr>
                <a:schemeClr val="dk1"/>
              </a:buClr>
              <a:buSzPts val="1100"/>
              <a:buFont typeface="Arial"/>
              <a:buNone/>
            </a:pPr>
            <a:r>
              <a:rPr lang="en-US"/>
              <a:t>9. Oil Pollution Act (OPA)</a:t>
            </a:r>
            <a:endParaRPr/>
          </a:p>
          <a:p>
            <a:pPr marL="0" lvl="0" indent="0" algn="l" rtl="0">
              <a:spcBef>
                <a:spcPts val="0"/>
              </a:spcBef>
              <a:spcAft>
                <a:spcPts val="0"/>
              </a:spcAft>
              <a:buClr>
                <a:schemeClr val="dk1"/>
              </a:buClr>
              <a:buSzPts val="1100"/>
              <a:buFont typeface="Arial"/>
              <a:buNone/>
            </a:pPr>
            <a:r>
              <a:rPr lang="en-US"/>
              <a:t>10. Federal Insecticide, Fungicide, and Rodenticide Act (FIFRA)</a:t>
            </a:r>
            <a:endParaRPr/>
          </a:p>
          <a:p>
            <a:pPr marL="0" lvl="0" indent="0" algn="l" rtl="0">
              <a:spcBef>
                <a:spcPts val="0"/>
              </a:spcBef>
              <a:spcAft>
                <a:spcPts val="0"/>
              </a:spcAft>
              <a:buNone/>
            </a:pPr>
            <a:endParaRPr/>
          </a:p>
          <a:p>
            <a:pPr marL="0" lvl="0" indent="0" algn="l" rtl="0">
              <a:spcBef>
                <a:spcPts val="0"/>
              </a:spcBef>
              <a:spcAft>
                <a:spcPts val="0"/>
              </a:spcAft>
              <a:buNone/>
            </a:pPr>
            <a:r>
              <a:rPr lang="en-US"/>
              <a:t>Image Reference: </a:t>
            </a:r>
            <a:r>
              <a:rPr lang="en-US" sz="1100" u="sng">
                <a:solidFill>
                  <a:schemeClr val="hlink"/>
                </a:solidFill>
                <a:latin typeface="Arial"/>
                <a:ea typeface="Arial"/>
                <a:cs typeface="Arial"/>
                <a:sym typeface="Arial"/>
                <a:hlinkClick r:id="rId3"/>
              </a:rPr>
              <a:t>FTC Collaboration Act of 2021 Study | Federal Trade Commission</a:t>
            </a:r>
            <a:endParaRPr/>
          </a:p>
        </p:txBody>
      </p:sp>
      <p:sp>
        <p:nvSpPr>
          <p:cNvPr id="127" name="Google Shape;127;g2b2cc15ca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2cc15ca7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b2cc15ca7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other words, externalities are the positive or negative consequences that affect third parties or society as a whole, without being accounted for in the transaction between the buyer and seller. </a:t>
            </a:r>
            <a:endParaRPr/>
          </a:p>
          <a:p>
            <a:pPr marL="0" lvl="0" indent="0" algn="l" rtl="0">
              <a:spcBef>
                <a:spcPts val="0"/>
              </a:spcBef>
              <a:spcAft>
                <a:spcPts val="0"/>
              </a:spcAft>
              <a:buNone/>
            </a:pPr>
            <a:r>
              <a:rPr lang="en-US"/>
              <a:t>Externalities highlight how market transactions may have social and environmental impacts that go beyond the immediate buyers and sellers, and they often require government intervention or regulation to address them effectively.</a:t>
            </a:r>
            <a:endParaRPr/>
          </a:p>
          <a:p>
            <a:pPr marL="0" lvl="0" indent="0" algn="l" rtl="0">
              <a:spcBef>
                <a:spcPts val="0"/>
              </a:spcBef>
              <a:spcAft>
                <a:spcPts val="0"/>
              </a:spcAft>
              <a:buClr>
                <a:schemeClr val="dk1"/>
              </a:buClr>
              <a:buSzPts val="1100"/>
              <a:buFont typeface="Arial"/>
              <a:buNone/>
            </a:pPr>
            <a:r>
              <a:rPr lang="en-US" b="1"/>
              <a:t>Positive Externalities:</a:t>
            </a:r>
            <a:endParaRPr b="1"/>
          </a:p>
          <a:p>
            <a:pPr marL="0" lvl="0" indent="0" algn="l" rtl="0">
              <a:spcBef>
                <a:spcPts val="0"/>
              </a:spcBef>
              <a:spcAft>
                <a:spcPts val="0"/>
              </a:spcAft>
              <a:buClr>
                <a:schemeClr val="dk1"/>
              </a:buClr>
              <a:buSzPts val="1100"/>
              <a:buFont typeface="Arial"/>
              <a:buNone/>
            </a:pPr>
            <a:r>
              <a:rPr lang="en-US"/>
              <a:t>- Research and development: Investments in research and development can benefit society by spurring innovation and technological advancements that have widespread positive effects.</a:t>
            </a:r>
            <a:endParaRPr/>
          </a:p>
          <a:p>
            <a:pPr marL="0" lvl="0" indent="0" algn="l" rtl="0">
              <a:spcBef>
                <a:spcPts val="0"/>
              </a:spcBef>
              <a:spcAft>
                <a:spcPts val="0"/>
              </a:spcAft>
              <a:buClr>
                <a:schemeClr val="dk1"/>
              </a:buClr>
              <a:buSzPts val="1100"/>
              <a:buFont typeface="Arial"/>
              <a:buNone/>
            </a:pPr>
            <a:r>
              <a:rPr lang="en-US"/>
              <a:t>- Education: When individuals receive education, it benefits not only themselves but also society as a whole by improving productivity, reducing crime rates, and fostering economic growth.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Negative Externalities:</a:t>
            </a:r>
            <a:endParaRPr b="1"/>
          </a:p>
          <a:p>
            <a:pPr marL="0" lvl="0" indent="0" algn="l" rtl="0">
              <a:spcBef>
                <a:spcPts val="0"/>
              </a:spcBef>
              <a:spcAft>
                <a:spcPts val="0"/>
              </a:spcAft>
              <a:buClr>
                <a:schemeClr val="dk1"/>
              </a:buClr>
              <a:buSzPts val="1100"/>
              <a:buFont typeface="Arial"/>
              <a:buNone/>
            </a:pPr>
            <a:r>
              <a:rPr lang="en-US"/>
              <a:t>- Environmental pollution: Industries that emit pollutants like air or water pollution impose costs on society, including health impacts, ecological damage, and reduced quality of life.</a:t>
            </a:r>
            <a:endParaRPr/>
          </a:p>
          <a:p>
            <a:pPr marL="0" lvl="0" indent="0" algn="l" rtl="0">
              <a:spcBef>
                <a:spcPts val="0"/>
              </a:spcBef>
              <a:spcAft>
                <a:spcPts val="0"/>
              </a:spcAft>
              <a:buClr>
                <a:schemeClr val="dk1"/>
              </a:buClr>
              <a:buSzPts val="1100"/>
              <a:buFont typeface="Arial"/>
              <a:buNone/>
            </a:pPr>
            <a:r>
              <a:rPr lang="en-US"/>
              <a:t>- Traffic congestion: Increased road traffic leads to delays, wasted time, and increased fuel consumption, affecting not only individual travelers but also the productivity and well-being of the community.</a:t>
            </a:r>
            <a:endParaRPr/>
          </a:p>
          <a:p>
            <a:pPr marL="0" lvl="0" indent="0" algn="l" rtl="0">
              <a:spcBef>
                <a:spcPts val="0"/>
              </a:spcBef>
              <a:spcAft>
                <a:spcPts val="0"/>
              </a:spcAft>
              <a:buClr>
                <a:schemeClr val="dk1"/>
              </a:buClr>
              <a:buSzPts val="1100"/>
              <a:buFont typeface="Arial"/>
              <a:buNone/>
            </a:pPr>
            <a:r>
              <a:rPr lang="en-US"/>
              <a:t>- Secondhand smoking: The negative health effects of secondhand smoke impact not only smokers but also non-smokers who are exposed to the toxins, leading to increased healthcare costs and risks to public health.</a:t>
            </a:r>
            <a:endParaRPr/>
          </a:p>
          <a:p>
            <a:pPr marL="0" lvl="0" indent="0" algn="l" rtl="0">
              <a:spcBef>
                <a:spcPts val="0"/>
              </a:spcBef>
              <a:spcAft>
                <a:spcPts val="0"/>
              </a:spcAft>
              <a:buNone/>
            </a:pPr>
            <a:endParaRPr/>
          </a:p>
          <a:p>
            <a:pPr marL="0" lvl="0" indent="0" algn="l" rtl="0">
              <a:spcBef>
                <a:spcPts val="0"/>
              </a:spcBef>
              <a:spcAft>
                <a:spcPts val="0"/>
              </a:spcAft>
              <a:buNone/>
            </a:pPr>
            <a:r>
              <a:rPr lang="en-US"/>
              <a:t>Image Reference: </a:t>
            </a:r>
            <a:r>
              <a:rPr lang="en-US" sz="1100" u="sng">
                <a:solidFill>
                  <a:schemeClr val="hlink"/>
                </a:solidFill>
                <a:latin typeface="Arial"/>
                <a:ea typeface="Arial"/>
                <a:cs typeface="Arial"/>
                <a:sym typeface="Arial"/>
                <a:hlinkClick r:id="rId3"/>
              </a:rPr>
              <a:t>Pollution board identifies industries causing harm to environment - The Statesman</a:t>
            </a:r>
            <a:endParaRPr/>
          </a:p>
        </p:txBody>
      </p:sp>
      <p:sp>
        <p:nvSpPr>
          <p:cNvPr id="139" name="Google Shape;139;g2b2cc15ca7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The principle of competition underpins the functioning of a market economy.</a:t>
            </a:r>
            <a:endParaRPr/>
          </a:p>
          <a:p>
            <a:pPr marL="171450" lvl="0" indent="-171450" algn="l" rtl="0">
              <a:spcBef>
                <a:spcPts val="0"/>
              </a:spcBef>
              <a:spcAft>
                <a:spcPts val="0"/>
              </a:spcAft>
              <a:buClr>
                <a:schemeClr val="dk1"/>
              </a:buClr>
              <a:buSzPts val="1200"/>
              <a:buFont typeface="Arial"/>
              <a:buChar char="•"/>
            </a:pPr>
            <a:r>
              <a:rPr lang="en-US"/>
              <a:t>The desire for higher profits fosters competition among businesses, seeking to offer better products or services.</a:t>
            </a:r>
            <a:endParaRPr/>
          </a:p>
          <a:p>
            <a:pPr marL="171450" lvl="0" indent="-171450" algn="l" rtl="0">
              <a:spcBef>
                <a:spcPts val="0"/>
              </a:spcBef>
              <a:spcAft>
                <a:spcPts val="0"/>
              </a:spcAft>
              <a:buClr>
                <a:schemeClr val="dk1"/>
              </a:buClr>
              <a:buSzPts val="1200"/>
              <a:buFont typeface="Arial"/>
              <a:buChar char="•"/>
            </a:pPr>
            <a:r>
              <a:rPr lang="en-US"/>
              <a:t>To maximize profits, businesses strive for increased operational efficiency, eliminating wastage and optimizing resource utilization.</a:t>
            </a:r>
            <a:endParaRPr/>
          </a:p>
          <a:p>
            <a:pPr marL="171450" lvl="0" indent="-171450" algn="l" rtl="0">
              <a:spcBef>
                <a:spcPts val="0"/>
              </a:spcBef>
              <a:spcAft>
                <a:spcPts val="0"/>
              </a:spcAft>
              <a:buClr>
                <a:schemeClr val="dk1"/>
              </a:buClr>
              <a:buSzPts val="1200"/>
              <a:buFont typeface="Arial"/>
              <a:buChar char="•"/>
            </a:pPr>
            <a:r>
              <a:rPr lang="en-US"/>
              <a:t>The unchecked profit motive can also lead to negative outcomes, such as unfair business practices or environmental damage; thus, regulation is necessary.</a:t>
            </a:r>
            <a:endParaRPr/>
          </a:p>
          <a:p>
            <a:pPr marL="171450" marR="0" lvl="0" indent="-95250" algn="l" rtl="0">
              <a:lnSpc>
                <a:spcPct val="100000"/>
              </a:lnSpc>
              <a:spcBef>
                <a:spcPts val="0"/>
              </a:spcBef>
              <a:spcAft>
                <a:spcPts val="0"/>
              </a:spcAft>
              <a:buClr>
                <a:schemeClr val="dk1"/>
              </a:buClr>
              <a:buSzPts val="1200"/>
              <a:buFont typeface="Arial"/>
              <a:buNone/>
            </a:pPr>
            <a:endParaRPr/>
          </a:p>
        </p:txBody>
      </p:sp>
      <p:sp>
        <p:nvSpPr>
          <p:cNvPr id="150" name="Google Shape;15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a:t>Pros of Competition:</a:t>
            </a:r>
            <a:endParaRPr/>
          </a:p>
          <a:p>
            <a:pPr marL="171450" lvl="0" indent="-171450" algn="l" rtl="0">
              <a:spcBef>
                <a:spcPts val="0"/>
              </a:spcBef>
              <a:spcAft>
                <a:spcPts val="0"/>
              </a:spcAft>
              <a:buClr>
                <a:schemeClr val="dk1"/>
              </a:buClr>
              <a:buSzPts val="1200"/>
              <a:buFont typeface="Arial"/>
              <a:buChar char="•"/>
            </a:pPr>
            <a:r>
              <a:rPr lang="en-US"/>
              <a:t>Lower Prices: Competing businesses may lower their prices to attract more customers.</a:t>
            </a:r>
            <a:endParaRPr/>
          </a:p>
          <a:p>
            <a:pPr marL="171450" lvl="0" indent="-171450" algn="l" rtl="0">
              <a:spcBef>
                <a:spcPts val="0"/>
              </a:spcBef>
              <a:spcAft>
                <a:spcPts val="0"/>
              </a:spcAft>
              <a:buClr>
                <a:schemeClr val="dk1"/>
              </a:buClr>
              <a:buSzPts val="1200"/>
              <a:buFont typeface="Arial"/>
              <a:buChar char="•"/>
            </a:pPr>
            <a:r>
              <a:rPr lang="en-US"/>
              <a:t>Improved Quality: Companies often enhance the quality of their products to gain a competitive edge.</a:t>
            </a:r>
            <a:endParaRPr/>
          </a:p>
          <a:p>
            <a:pPr marL="171450" lvl="0" indent="-171450" algn="l" rtl="0">
              <a:spcBef>
                <a:spcPts val="0"/>
              </a:spcBef>
              <a:spcAft>
                <a:spcPts val="0"/>
              </a:spcAft>
              <a:buClr>
                <a:schemeClr val="dk1"/>
              </a:buClr>
              <a:buSzPts val="1200"/>
              <a:buFont typeface="Arial"/>
              <a:buChar char="•"/>
            </a:pPr>
            <a:r>
              <a:rPr lang="en-US"/>
              <a:t>Increased Consumer Options: Competition results in a wider product or service range, offering more choices for consumers.</a:t>
            </a:r>
            <a:endParaRPr/>
          </a:p>
          <a:p>
            <a:pPr marL="171450" lvl="0" indent="-171450" algn="l" rtl="0">
              <a:spcBef>
                <a:spcPts val="0"/>
              </a:spcBef>
              <a:spcAft>
                <a:spcPts val="0"/>
              </a:spcAft>
              <a:buClr>
                <a:schemeClr val="dk1"/>
              </a:buClr>
              <a:buSzPts val="1200"/>
              <a:buFont typeface="Arial"/>
              <a:buChar char="•"/>
            </a:pPr>
            <a:r>
              <a:rPr lang="en-US"/>
              <a:t>Innovation: Businesses are forced to innovate to stand out in a competitive marketplace.</a:t>
            </a:r>
            <a:endParaRPr/>
          </a:p>
          <a:p>
            <a:pPr marL="171450" lvl="0" indent="-171450" algn="l" rtl="0">
              <a:spcBef>
                <a:spcPts val="0"/>
              </a:spcBef>
              <a:spcAft>
                <a:spcPts val="0"/>
              </a:spcAft>
              <a:buClr>
                <a:schemeClr val="dk1"/>
              </a:buClr>
              <a:buSzPts val="1200"/>
              <a:buFont typeface="Arial"/>
              <a:buChar char="•"/>
            </a:pPr>
            <a:r>
              <a:rPr lang="en-US"/>
              <a:t>Efficiency: To outperform rivals, businesses need to operate more efficiently, which often leads to cost savings that can be passed onto the consumers.</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Cons of Competition:</a:t>
            </a:r>
            <a:endParaRPr/>
          </a:p>
          <a:p>
            <a:pPr marL="171450" lvl="0" indent="-171450" algn="l" rtl="0">
              <a:spcBef>
                <a:spcPts val="0"/>
              </a:spcBef>
              <a:spcAft>
                <a:spcPts val="0"/>
              </a:spcAft>
              <a:buClr>
                <a:schemeClr val="dk1"/>
              </a:buClr>
              <a:buSzPts val="1200"/>
              <a:buFont typeface="Arial"/>
              <a:buChar char="•"/>
            </a:pPr>
            <a:r>
              <a:rPr lang="en-US"/>
              <a:t>Market Monopolization: Some companies may become so successful that they dominate the market, leading to a decline in competition.</a:t>
            </a:r>
            <a:endParaRPr/>
          </a:p>
          <a:p>
            <a:pPr marL="171450" lvl="0" indent="-171450" algn="l" rtl="0">
              <a:spcBef>
                <a:spcPts val="0"/>
              </a:spcBef>
              <a:spcAft>
                <a:spcPts val="0"/>
              </a:spcAft>
              <a:buClr>
                <a:schemeClr val="dk1"/>
              </a:buClr>
              <a:buSzPts val="1200"/>
              <a:buFont typeface="Arial"/>
              <a:buChar char="•"/>
            </a:pPr>
            <a:r>
              <a:rPr lang="en-US"/>
              <a:t>Unethical Business Practices: To outdo competitors, some businesses may resort to unfair or unethical practices.</a:t>
            </a:r>
            <a:endParaRPr/>
          </a:p>
          <a:p>
            <a:pPr marL="171450" lvl="0" indent="-171450" algn="l" rtl="0">
              <a:spcBef>
                <a:spcPts val="0"/>
              </a:spcBef>
              <a:spcAft>
                <a:spcPts val="0"/>
              </a:spcAft>
              <a:buClr>
                <a:schemeClr val="dk1"/>
              </a:buClr>
              <a:buSzPts val="1200"/>
              <a:buFont typeface="Arial"/>
              <a:buChar char="•"/>
            </a:pPr>
            <a:r>
              <a:rPr lang="en-US"/>
              <a:t>Oversaturation: Too many competitors might create an oversaturated market, making it hard for businesses to survive.</a:t>
            </a:r>
            <a:endParaRPr/>
          </a:p>
          <a:p>
            <a:pPr marL="171450" lvl="0" indent="-171450" algn="l" rtl="0">
              <a:spcBef>
                <a:spcPts val="0"/>
              </a:spcBef>
              <a:spcAft>
                <a:spcPts val="0"/>
              </a:spcAft>
              <a:buClr>
                <a:schemeClr val="dk1"/>
              </a:buClr>
              <a:buSzPts val="1200"/>
              <a:buFont typeface="Arial"/>
              <a:buChar char="•"/>
            </a:pPr>
            <a:r>
              <a:rPr lang="en-US"/>
              <a:t>Short-term Focus: Competition can often make businesses focus on short-term gains at the expense of long-term strategies.</a:t>
            </a:r>
            <a:endParaRPr/>
          </a:p>
          <a:p>
            <a:pPr marL="171450" lvl="0" indent="-171450" algn="l" rtl="0">
              <a:spcBef>
                <a:spcPts val="0"/>
              </a:spcBef>
              <a:spcAft>
                <a:spcPts val="0"/>
              </a:spcAft>
              <a:buClr>
                <a:schemeClr val="dk1"/>
              </a:buClr>
              <a:buSzPts val="1200"/>
              <a:buFont typeface="Arial"/>
              <a:buChar char="•"/>
            </a:pPr>
            <a:r>
              <a:rPr lang="en-US"/>
              <a:t>Inequality: Successful businesses can grow exponentially, leading to income and wealth disparities.</a:t>
            </a:r>
            <a:endParaRPr/>
          </a:p>
        </p:txBody>
      </p:sp>
      <p:sp>
        <p:nvSpPr>
          <p:cNvPr id="160" name="Google Shape;1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ability for a new business to enter a market and successful compete is contingent on several factors:</a:t>
            </a:r>
            <a:endParaRPr dirty="0"/>
          </a:p>
          <a:p>
            <a:pPr marL="171450" lvl="0" indent="-171450" algn="l" rtl="0">
              <a:spcBef>
                <a:spcPts val="0"/>
              </a:spcBef>
              <a:spcAft>
                <a:spcPts val="0"/>
              </a:spcAft>
              <a:buClr>
                <a:schemeClr val="dk1"/>
              </a:buClr>
              <a:buSzPts val="1200"/>
              <a:buFont typeface="Arial"/>
              <a:buChar char="•"/>
            </a:pPr>
            <a:r>
              <a:rPr lang="en-US" b="1" dirty="0"/>
              <a:t>Barriers to Entry:</a:t>
            </a:r>
            <a:r>
              <a:rPr lang="en-US" dirty="0"/>
              <a:t> High entry barriers, such as significant startup costs, can prevent potential businesses from entering the market. These can include the cost of equipment, regulations, or the need for specialized knowledge or skills.</a:t>
            </a:r>
            <a:endParaRPr dirty="0"/>
          </a:p>
          <a:p>
            <a:pPr marL="171450" lvl="0" indent="-171450" algn="l" rtl="0">
              <a:spcBef>
                <a:spcPts val="0"/>
              </a:spcBef>
              <a:spcAft>
                <a:spcPts val="0"/>
              </a:spcAft>
              <a:buClr>
                <a:schemeClr val="dk1"/>
              </a:buClr>
              <a:buSzPts val="1200"/>
              <a:buFont typeface="Arial"/>
              <a:buChar char="•"/>
            </a:pPr>
            <a:r>
              <a:rPr lang="en-US" b="1" dirty="0"/>
              <a:t>Access to Capital</a:t>
            </a:r>
            <a:r>
              <a:rPr lang="en-US" dirty="0"/>
              <a:t>: Companies' ability to raise or access enough investment capital to start and maintain operations can hugely influence the degree of competitiveness in a particular market. Those with more capital have greater capacity to innovate, market their products, and hence compete.</a:t>
            </a:r>
            <a:endParaRPr dirty="0"/>
          </a:p>
          <a:p>
            <a:pPr marL="171450" lvl="0" indent="-171450" algn="l" rtl="0">
              <a:spcBef>
                <a:spcPts val="0"/>
              </a:spcBef>
              <a:spcAft>
                <a:spcPts val="0"/>
              </a:spcAft>
              <a:buClr>
                <a:schemeClr val="dk1"/>
              </a:buClr>
              <a:buSzPts val="1200"/>
              <a:buFont typeface="Arial"/>
              <a:buChar char="•"/>
            </a:pPr>
            <a:r>
              <a:rPr lang="en-US" b="1" dirty="0"/>
              <a:t>Regulatory Requirements:</a:t>
            </a:r>
            <a:r>
              <a:rPr lang="en-US" dirty="0"/>
              <a:t> The need for licenses, permits, and compliance with safety, environmental, and other regulations can influence competition by making it more challenging for new players to enter the market.</a:t>
            </a:r>
            <a:endParaRPr dirty="0"/>
          </a:p>
          <a:p>
            <a:pPr marL="171450" lvl="0" indent="-171450" algn="l" rtl="0">
              <a:spcBef>
                <a:spcPts val="0"/>
              </a:spcBef>
              <a:spcAft>
                <a:spcPts val="0"/>
              </a:spcAft>
              <a:buClr>
                <a:schemeClr val="dk1"/>
              </a:buClr>
              <a:buSzPts val="1200"/>
              <a:buFont typeface="Arial"/>
              <a:buChar char="•"/>
            </a:pPr>
            <a:r>
              <a:rPr lang="en-US" b="1" dirty="0"/>
              <a:t>Market Saturation:</a:t>
            </a:r>
            <a:r>
              <a:rPr lang="en-US" dirty="0"/>
              <a:t> The number of existing competitors in the market can deter new entrants. In well-saturated markets, it's difficult for new businesses to establish a customer base and succeed.</a:t>
            </a:r>
            <a:endParaRPr dirty="0"/>
          </a:p>
          <a:p>
            <a:pPr marL="171450" lvl="0" indent="-171450" algn="l" rtl="0">
              <a:spcBef>
                <a:spcPts val="0"/>
              </a:spcBef>
              <a:spcAft>
                <a:spcPts val="0"/>
              </a:spcAft>
              <a:buClr>
                <a:schemeClr val="dk1"/>
              </a:buClr>
              <a:buSzPts val="1200"/>
              <a:buFont typeface="Arial"/>
              <a:buChar char="•"/>
            </a:pPr>
            <a:r>
              <a:rPr lang="en-US" b="1" dirty="0"/>
              <a:t>Technology and Innovation:</a:t>
            </a:r>
            <a:r>
              <a:rPr lang="en-US" dirty="0"/>
              <a:t> The ability of a company to innovate and integrate technology into its operations or offerings can give it a competitive advantage over others in the same market, thereby influencing competition.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Reference: https://www.freepik.com/free-photo/experienced-operator-hard-hat_10519397.htm</a:t>
            </a:r>
            <a:endParaRPr dirty="0"/>
          </a:p>
        </p:txBody>
      </p:sp>
      <p:sp>
        <p:nvSpPr>
          <p:cNvPr id="172" name="Google Shape;17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Differentiation - allowing product or service differentiation to stand out in a competitive market.</a:t>
            </a:r>
            <a:endParaRPr/>
          </a:p>
          <a:p>
            <a:pPr marL="171450" lvl="0" indent="-171450" algn="l" rtl="0">
              <a:spcBef>
                <a:spcPts val="0"/>
              </a:spcBef>
              <a:spcAft>
                <a:spcPts val="0"/>
              </a:spcAft>
              <a:buClr>
                <a:schemeClr val="dk1"/>
              </a:buClr>
              <a:buSzPts val="1200"/>
              <a:buFont typeface="Arial"/>
              <a:buChar char="•"/>
            </a:pPr>
            <a:r>
              <a:rPr lang="en-US"/>
              <a:t>Attract Customers - helps businesses to attract and retain customers by offering something new and unique.</a:t>
            </a:r>
            <a:endParaRPr/>
          </a:p>
          <a:p>
            <a:pPr marL="171450" lvl="0" indent="-171450" algn="l" rtl="0">
              <a:spcBef>
                <a:spcPts val="0"/>
              </a:spcBef>
              <a:spcAft>
                <a:spcPts val="0"/>
              </a:spcAft>
              <a:buClr>
                <a:schemeClr val="dk1"/>
              </a:buClr>
              <a:buSzPts val="1200"/>
              <a:buFont typeface="Arial"/>
              <a:buChar char="•"/>
            </a:pPr>
            <a:r>
              <a:rPr lang="en-US"/>
              <a:t>Increase Efficiency - allowing businesses to reduce costs and remain competitive on prices.</a:t>
            </a:r>
            <a:endParaRPr/>
          </a:p>
          <a:p>
            <a:pPr marL="171450" lvl="0" indent="-171450" algn="l" rtl="0">
              <a:spcBef>
                <a:spcPts val="0"/>
              </a:spcBef>
              <a:spcAft>
                <a:spcPts val="0"/>
              </a:spcAft>
              <a:buClr>
                <a:schemeClr val="dk1"/>
              </a:buClr>
              <a:buSzPts val="1200"/>
              <a:buFont typeface="Arial"/>
              <a:buChar char="•"/>
            </a:pPr>
            <a:r>
              <a:rPr lang="en-US"/>
              <a:t>Market Leadership – can position themselves as leaders in their market</a:t>
            </a:r>
            <a:endParaRPr/>
          </a:p>
          <a:p>
            <a:pPr marL="171450" lvl="0" indent="-171450" algn="l" rtl="0">
              <a:spcBef>
                <a:spcPts val="0"/>
              </a:spcBef>
              <a:spcAft>
                <a:spcPts val="0"/>
              </a:spcAft>
              <a:buClr>
                <a:schemeClr val="dk1"/>
              </a:buClr>
              <a:buSzPts val="1200"/>
              <a:buFont typeface="Arial"/>
              <a:buChar char="•"/>
            </a:pPr>
            <a:r>
              <a:rPr lang="en-US"/>
              <a:t>Creates New Markets – giving first-mover advantage while stimulating further competition in the new area.</a:t>
            </a:r>
            <a:endParaRPr/>
          </a:p>
          <a:p>
            <a:pPr marL="0" lvl="0" indent="0" algn="l" rtl="0">
              <a:spcBef>
                <a:spcPts val="0"/>
              </a:spcBef>
              <a:spcAft>
                <a:spcPts val="0"/>
              </a:spcAft>
              <a:buNone/>
            </a:pPr>
            <a:endParaRPr/>
          </a:p>
          <a:p>
            <a:pPr marL="0" lvl="0" indent="0" algn="l" rtl="0">
              <a:spcBef>
                <a:spcPts val="0"/>
              </a:spcBef>
              <a:spcAft>
                <a:spcPts val="0"/>
              </a:spcAft>
              <a:buNone/>
            </a:pPr>
            <a:r>
              <a:rPr lang="en-US"/>
              <a:t>Examples of  companies that are often recognized for their innovation:</a:t>
            </a:r>
            <a:endParaRPr/>
          </a:p>
          <a:p>
            <a:pPr marL="0" lvl="0" indent="0" algn="l" rtl="0">
              <a:spcBef>
                <a:spcPts val="0"/>
              </a:spcBef>
              <a:spcAft>
                <a:spcPts val="0"/>
              </a:spcAft>
              <a:buNone/>
            </a:pPr>
            <a:r>
              <a:rPr lang="en-US" b="1"/>
              <a:t>1. Apple Inc.:</a:t>
            </a:r>
            <a:r>
              <a:rPr lang="en-US"/>
              <a:t> Apple has consistently been regarded as an innovative company, known for its </a:t>
            </a:r>
            <a:r>
              <a:rPr lang="en-US" b="1"/>
              <a:t>groundbreaking products</a:t>
            </a:r>
            <a:r>
              <a:rPr lang="en-US"/>
              <a:t> like the iPhone, iPad, and Mac. Its </a:t>
            </a:r>
            <a:r>
              <a:rPr lang="en-US" b="1"/>
              <a:t>design-focused approach</a:t>
            </a:r>
            <a:r>
              <a:rPr lang="en-US"/>
              <a:t>, user-friendly interfaces, and seamless integration of hardware, software, and services have set industry standards and disrupted multiple markets.</a:t>
            </a:r>
            <a:endParaRPr/>
          </a:p>
          <a:p>
            <a:pPr marL="0" lvl="0" indent="0" algn="l" rtl="0">
              <a:spcBef>
                <a:spcPts val="0"/>
              </a:spcBef>
              <a:spcAft>
                <a:spcPts val="0"/>
              </a:spcAft>
              <a:buClr>
                <a:schemeClr val="dk1"/>
              </a:buClr>
              <a:buSzPts val="1100"/>
              <a:buFont typeface="Arial"/>
              <a:buNone/>
            </a:pPr>
            <a:r>
              <a:rPr lang="en-US"/>
              <a:t>Image Reference: </a:t>
            </a:r>
            <a:r>
              <a:rPr lang="en-US" sz="1100" u="sng">
                <a:solidFill>
                  <a:schemeClr val="hlink"/>
                </a:solidFill>
                <a:latin typeface="Arial"/>
                <a:ea typeface="Arial"/>
                <a:cs typeface="Arial"/>
                <a:sym typeface="Arial"/>
                <a:hlinkClick r:id="rId3"/>
              </a:rPr>
              <a:t>What to buy, a Mac or PC? - IT Experts</a:t>
            </a:r>
            <a:endParaRPr/>
          </a:p>
          <a:p>
            <a:pPr marL="0" lvl="0" indent="0" algn="l" rtl="0">
              <a:spcBef>
                <a:spcPts val="0"/>
              </a:spcBef>
              <a:spcAft>
                <a:spcPts val="0"/>
              </a:spcAft>
              <a:buClr>
                <a:schemeClr val="dk1"/>
              </a:buClr>
              <a:buSzPts val="1100"/>
              <a:buFont typeface="Arial"/>
              <a:buNone/>
            </a:pPr>
            <a:r>
              <a:rPr lang="en-US" b="1"/>
              <a:t>2. Amazon.com Inc.:</a:t>
            </a:r>
            <a:r>
              <a:rPr lang="en-US"/>
              <a:t> Amazon is widely known for its disruptive innovations in e-commerce and cloud computing with Amazon Web Services (AWS). It has </a:t>
            </a:r>
            <a:r>
              <a:rPr lang="en-US" b="1"/>
              <a:t>revolutionized online shopping</a:t>
            </a:r>
            <a:r>
              <a:rPr lang="en-US"/>
              <a:t>, introduced services like Prime delivery, and constantly expanded its product and service offerings, including smart home devices (Amazon Echo) and streaming services (Amazon Prime Video).</a:t>
            </a:r>
            <a:endParaRPr/>
          </a:p>
          <a:p>
            <a:pPr marL="0" lvl="0" indent="0" algn="l" rtl="0">
              <a:spcBef>
                <a:spcPts val="0"/>
              </a:spcBef>
              <a:spcAft>
                <a:spcPts val="0"/>
              </a:spcAft>
              <a:buClr>
                <a:schemeClr val="dk1"/>
              </a:buClr>
              <a:buSzPts val="1100"/>
              <a:buFont typeface="Arial"/>
              <a:buNone/>
            </a:pPr>
            <a:r>
              <a:rPr lang="en-US" b="1"/>
              <a:t>3. Tesla Inc.: </a:t>
            </a:r>
            <a:r>
              <a:rPr lang="en-US"/>
              <a:t>Tesla is at the forefront of the electric vehicle (EV) revolution, pushing the boundaries of automotive technology. It has brought EVs into the mainstream with its innovative electric cars, advanced battery technologies, and autonomous driving features. Tesla's impact on the automotive industry and its </a:t>
            </a:r>
            <a:r>
              <a:rPr lang="en-US" b="1"/>
              <a:t>visionary approach to sustainable transportation</a:t>
            </a:r>
            <a:r>
              <a:rPr lang="en-US"/>
              <a:t> make it a recognized innovator.</a:t>
            </a:r>
            <a:endParaRPr/>
          </a:p>
          <a:p>
            <a:pPr marL="0" lvl="0" indent="0" algn="l" rtl="0">
              <a:spcBef>
                <a:spcPts val="0"/>
              </a:spcBef>
              <a:spcAft>
                <a:spcPts val="0"/>
              </a:spcAft>
              <a:buNone/>
            </a:pPr>
            <a:endParaRPr/>
          </a:p>
          <a:p>
            <a:pPr marL="171450" lvl="0" indent="-95250" algn="l" rtl="0">
              <a:spcBef>
                <a:spcPts val="0"/>
              </a:spcBef>
              <a:spcAft>
                <a:spcPts val="0"/>
              </a:spcAft>
              <a:buClr>
                <a:schemeClr val="dk1"/>
              </a:buClr>
              <a:buSzPts val="1200"/>
              <a:buFont typeface="Arial"/>
              <a:buNone/>
            </a:pPr>
            <a:endParaRPr/>
          </a:p>
        </p:txBody>
      </p:sp>
      <p:sp>
        <p:nvSpPr>
          <p:cNvPr id="183" name="Google Shape;18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7"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8" name="Google Shape;18;p17"/>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7"/>
          <p:cNvSpPr>
            <a:spLocks noGrp="1"/>
          </p:cNvSpPr>
          <p:nvPr>
            <p:ph type="pic" idx="2"/>
          </p:nvPr>
        </p:nvSpPr>
        <p:spPr>
          <a:xfrm>
            <a:off x="7613650" y="1122363"/>
            <a:ext cx="3740150" cy="44592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24"/>
        <p:cNvGrpSpPr/>
        <p:nvPr/>
      </p:nvGrpSpPr>
      <p:grpSpPr>
        <a:xfrm>
          <a:off x="0" y="0"/>
          <a:ext cx="0" cy="0"/>
          <a:chOff x="0" y="0"/>
          <a:chExt cx="0" cy="0"/>
        </a:xfrm>
      </p:grpSpPr>
      <p:sp>
        <p:nvSpPr>
          <p:cNvPr id="25" name="Google Shape;25;p18"/>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8"/>
          <p:cNvSpPr txBox="1"/>
          <p:nvPr/>
        </p:nvSpPr>
        <p:spPr>
          <a:xfrm>
            <a:off x="1131809" y="1009546"/>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a:p>
        </p:txBody>
      </p:sp>
      <p:sp>
        <p:nvSpPr>
          <p:cNvPr id="30" name="Google Shape;30;p18"/>
          <p:cNvSpPr>
            <a:spLocks noGrp="1"/>
          </p:cNvSpPr>
          <p:nvPr>
            <p:ph type="pic" idx="2"/>
          </p:nvPr>
        </p:nvSpPr>
        <p:spPr>
          <a:xfrm>
            <a:off x="1229361" y="2724785"/>
            <a:ext cx="3677919" cy="2883535"/>
          </a:xfrm>
          <a:prstGeom prst="rect">
            <a:avLst/>
          </a:prstGeom>
          <a:noFill/>
          <a:ln>
            <a:noFill/>
          </a:ln>
        </p:spPr>
      </p:sp>
      <p:pic>
        <p:nvPicPr>
          <p:cNvPr id="31" name="Google Shape;31;p18" descr="A group of gold coins&#10;&#10;Description automatically generated"/>
          <p:cNvPicPr preferRelativeResize="0"/>
          <p:nvPr/>
        </p:nvPicPr>
        <p:blipFill rotWithShape="1">
          <a:blip r:embed="rId2">
            <a:alphaModFix/>
          </a:blip>
          <a:srcRect/>
          <a:stretch/>
        </p:blipFill>
        <p:spPr>
          <a:xfrm rot="-640136">
            <a:off x="10322262" y="626811"/>
            <a:ext cx="1548211" cy="2100262"/>
          </a:xfrm>
          <a:prstGeom prst="rect">
            <a:avLst/>
          </a:prstGeom>
          <a:noFill/>
          <a:ln>
            <a:noFill/>
          </a:ln>
        </p:spPr>
      </p:pic>
      <p:sp>
        <p:nvSpPr>
          <p:cNvPr id="32" name="Google Shape;32;p18"/>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9"/>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19"/>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0"/>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0"/>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0"/>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20"/>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0"/>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20"/>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pic>
        <p:nvPicPr>
          <p:cNvPr id="56" name="Google Shape;56;p21"/>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57" name="Google Shape;57;p21"/>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22"/>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9" name="Google Shape;69;p22"/>
          <p:cNvPicPr preferRelativeResize="0"/>
          <p:nvPr/>
        </p:nvPicPr>
        <p:blipFill rotWithShape="1">
          <a:blip r:embed="rId2">
            <a:alphaModFix/>
          </a:blip>
          <a:srcRect/>
          <a:stretch/>
        </p:blipFill>
        <p:spPr>
          <a:xfrm>
            <a:off x="-104983" y="3359298"/>
            <a:ext cx="12296983" cy="2292746"/>
          </a:xfrm>
          <a:prstGeom prst="rect">
            <a:avLst/>
          </a:prstGeom>
          <a:noFill/>
          <a:ln>
            <a:noFill/>
          </a:ln>
        </p:spPr>
      </p:pic>
      <p:pic>
        <p:nvPicPr>
          <p:cNvPr id="70" name="Google Shape;70;p22"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71" name="Google Shape;71;p22"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23"/>
          <p:cNvPicPr preferRelativeResize="0"/>
          <p:nvPr/>
        </p:nvPicPr>
        <p:blipFill rotWithShape="1">
          <a:blip r:embed="rId2">
            <a:alphaModFix/>
          </a:blip>
          <a:srcRect/>
          <a:stretch/>
        </p:blipFill>
        <p:spPr>
          <a:xfrm>
            <a:off x="0" y="0"/>
            <a:ext cx="12191999" cy="3901440"/>
          </a:xfrm>
          <a:prstGeom prst="rect">
            <a:avLst/>
          </a:prstGeom>
          <a:noFill/>
          <a:ln>
            <a:noFill/>
          </a:ln>
        </p:spPr>
      </p:pic>
      <p:sp>
        <p:nvSpPr>
          <p:cNvPr id="77" name="Google Shape;77;p23"/>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3"/>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9" name="Google Shape;79;p23"/>
          <p:cNvPicPr preferRelativeResize="0"/>
          <p:nvPr/>
        </p:nvPicPr>
        <p:blipFill rotWithShape="1">
          <a:blip r:embed="rId3">
            <a:alphaModFix/>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80"/>
        <p:cNvGrpSpPr/>
        <p:nvPr/>
      </p:nvGrpSpPr>
      <p:grpSpPr>
        <a:xfrm>
          <a:off x="0" y="0"/>
          <a:ext cx="0" cy="0"/>
          <a:chOff x="0" y="0"/>
          <a:chExt cx="0" cy="0"/>
        </a:xfrm>
      </p:grpSpPr>
      <p:sp>
        <p:nvSpPr>
          <p:cNvPr id="81" name="Google Shape;81;p24"/>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82" name="Google Shape;82;p24"/>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4"/>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24"/>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8" name="Google Shape;88;p24"/>
          <p:cNvSpPr txBox="1"/>
          <p:nvPr/>
        </p:nvSpPr>
        <p:spPr>
          <a:xfrm>
            <a:off x="1060132" y="872988"/>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6"/>
          <p:cNvPicPr preferRelativeResize="0"/>
          <p:nvPr/>
        </p:nvPicPr>
        <p:blipFill rotWithShape="1">
          <a:blip r:embed="rId10">
            <a:alphaModFix/>
          </a:blip>
          <a:srcRect/>
          <a:stretch/>
        </p:blipFill>
        <p:spPr>
          <a:xfrm>
            <a:off x="4993094" y="6392950"/>
            <a:ext cx="2205812"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1614275" y="2519900"/>
            <a:ext cx="7234800" cy="107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100" b="1">
                <a:solidFill>
                  <a:srgbClr val="6468F4"/>
                </a:solidFill>
                <a:latin typeface="Barlow Condensed"/>
                <a:ea typeface="Barlow Condensed"/>
                <a:cs typeface="Barlow Condensed"/>
                <a:sym typeface="Barlow Condensed"/>
              </a:rPr>
              <a:t>Benefits of Competition</a:t>
            </a:r>
            <a:endParaRPr sz="6100" b="1">
              <a:solidFill>
                <a:srgbClr val="6468F4"/>
              </a:solidFill>
              <a:latin typeface="Barlow Condensed"/>
              <a:ea typeface="Barlow Condensed"/>
              <a:cs typeface="Barlow Condensed"/>
              <a:sym typeface="Barlow Condensed"/>
            </a:endParaRPr>
          </a:p>
        </p:txBody>
      </p:sp>
      <p:sp>
        <p:nvSpPr>
          <p:cNvPr id="94" name="Google Shape;94;p1"/>
          <p:cNvSpPr txBox="1"/>
          <p:nvPr/>
        </p:nvSpPr>
        <p:spPr>
          <a:xfrm>
            <a:off x="1686725" y="3672413"/>
            <a:ext cx="6240600" cy="6657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None/>
            </a:pPr>
            <a:r>
              <a:rPr lang="en-US" sz="2400">
                <a:solidFill>
                  <a:srgbClr val="464669"/>
                </a:solidFill>
                <a:latin typeface="Work Sans Medium"/>
                <a:ea typeface="Work Sans Medium"/>
                <a:cs typeface="Work Sans Medium"/>
                <a:sym typeface="Work Sans Medium"/>
              </a:rPr>
              <a:t>A Primary Feature of a Free Market Economy</a:t>
            </a:r>
            <a:endParaRPr sz="2400">
              <a:solidFill>
                <a:srgbClr val="464669"/>
              </a:solidFill>
              <a:latin typeface="Work Sans Medium"/>
              <a:ea typeface="Work Sans Medium"/>
              <a:cs typeface="Work Sans Medium"/>
              <a:sym typeface="Work Sans Medium"/>
            </a:endParaRPr>
          </a:p>
        </p:txBody>
      </p:sp>
      <p:sp>
        <p:nvSpPr>
          <p:cNvPr id="95" name="Google Shape;95;p1"/>
          <p:cNvSpPr/>
          <p:nvPr/>
        </p:nvSpPr>
        <p:spPr>
          <a:xfrm>
            <a:off x="-15625" y="6192225"/>
            <a:ext cx="12207600" cy="6657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sp>
        <p:nvSpPr>
          <p:cNvPr id="96" name="Google Shape;96;p1"/>
          <p:cNvSpPr txBox="1"/>
          <p:nvPr/>
        </p:nvSpPr>
        <p:spPr>
          <a:xfrm>
            <a:off x="2833800" y="6360750"/>
            <a:ext cx="6524400" cy="37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1600">
                <a:solidFill>
                  <a:srgbClr val="7177E5"/>
                </a:solidFill>
                <a:latin typeface="Work Sans Medium"/>
                <a:ea typeface="Work Sans Medium"/>
                <a:cs typeface="Work Sans Medium"/>
                <a:sym typeface="Work Sans Medium"/>
              </a:rPr>
              <a:t>Copyright Stock-Trak, Inc. 2023-2024</a:t>
            </a:r>
            <a:endParaRPr sz="1600">
              <a:solidFill>
                <a:srgbClr val="7177E5"/>
              </a:solidFill>
              <a:latin typeface="Work Sans Medium"/>
              <a:ea typeface="Work Sans Medium"/>
              <a:cs typeface="Work Sans Medium"/>
              <a:sym typeface="Work Sans Medium"/>
            </a:endParaRPr>
          </a:p>
        </p:txBody>
      </p:sp>
      <p:pic>
        <p:nvPicPr>
          <p:cNvPr id="97" name="Google Shape;97;p1"/>
          <p:cNvPicPr preferRelativeResize="0"/>
          <p:nvPr/>
        </p:nvPicPr>
        <p:blipFill>
          <a:blip r:embed="rId3">
            <a:alphaModFix/>
          </a:blip>
          <a:stretch>
            <a:fillRect/>
          </a:stretch>
        </p:blipFill>
        <p:spPr>
          <a:xfrm>
            <a:off x="4549813" y="5850525"/>
            <a:ext cx="3076725" cy="5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8"/>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Information &amp; Marketing</a:t>
            </a:r>
            <a:endParaRPr/>
          </a:p>
        </p:txBody>
      </p:sp>
      <p:sp>
        <p:nvSpPr>
          <p:cNvPr id="198" name="Google Shape;198;p8"/>
          <p:cNvSpPr txBox="1">
            <a:spLocks noGrp="1"/>
          </p:cNvSpPr>
          <p:nvPr>
            <p:ph type="body" idx="1"/>
          </p:nvPr>
        </p:nvSpPr>
        <p:spPr>
          <a:xfrm>
            <a:off x="1291799" y="2192117"/>
            <a:ext cx="9592800" cy="34050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SzPts val="3600"/>
              <a:buChar char="•"/>
            </a:pPr>
            <a:r>
              <a:rPr lang="en-US"/>
              <a:t>Lack of consumer information can distort competition, as consumers must research multiple alternatives to find the best offers.</a:t>
            </a:r>
            <a:endParaRPr/>
          </a:p>
          <a:p>
            <a:pPr marL="457200" lvl="0" indent="-457200" algn="l" rtl="0">
              <a:lnSpc>
                <a:spcPct val="100000"/>
              </a:lnSpc>
              <a:spcBef>
                <a:spcPts val="0"/>
              </a:spcBef>
              <a:spcAft>
                <a:spcPts val="0"/>
              </a:spcAft>
              <a:buSzPts val="3600"/>
              <a:buChar char="•"/>
            </a:pPr>
            <a:r>
              <a:rPr lang="en-US"/>
              <a:t>Marketing ensures that consumers are aware of a business's products and perceive it as superior to competitive products.</a:t>
            </a:r>
            <a:endParaRPr/>
          </a:p>
          <a:p>
            <a:pPr marL="914400" lvl="1" indent="-368300" algn="l" rtl="0">
              <a:lnSpc>
                <a:spcPct val="100000"/>
              </a:lnSpc>
              <a:spcBef>
                <a:spcPts val="0"/>
              </a:spcBef>
              <a:spcAft>
                <a:spcPts val="0"/>
              </a:spcAft>
              <a:buSzPts val="2200"/>
              <a:buChar char="•"/>
            </a:pPr>
            <a:r>
              <a:rPr lang="en-US" sz="2200"/>
              <a:t>Marketing shapes how consumers perceive a brand - its values, quality, and reputation, which can influence customer loyalty and purchasing decisions.</a:t>
            </a:r>
            <a:endParaRPr/>
          </a:p>
        </p:txBody>
      </p:sp>
      <p:sp>
        <p:nvSpPr>
          <p:cNvPr id="199" name="Google Shape;199;p8"/>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00" name="Google Shape;200;p8"/>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9"/>
          <p:cNvSpPr txBox="1"/>
          <p:nvPr/>
        </p:nvSpPr>
        <p:spPr>
          <a:xfrm>
            <a:off x="1282290" y="859976"/>
            <a:ext cx="9147900" cy="102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Cartels</a:t>
            </a:r>
            <a:endParaRPr/>
          </a:p>
        </p:txBody>
      </p:sp>
      <p:sp>
        <p:nvSpPr>
          <p:cNvPr id="208" name="Google Shape;208;p9"/>
          <p:cNvSpPr txBox="1">
            <a:spLocks noGrp="1"/>
          </p:cNvSpPr>
          <p:nvPr>
            <p:ph type="body" idx="1"/>
          </p:nvPr>
        </p:nvSpPr>
        <p:spPr>
          <a:xfrm>
            <a:off x="1343025" y="1726500"/>
            <a:ext cx="8939700" cy="133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A </a:t>
            </a:r>
            <a:r>
              <a:rPr lang="en-US" b="1">
                <a:latin typeface="Work Sans"/>
                <a:ea typeface="Work Sans"/>
                <a:cs typeface="Work Sans"/>
                <a:sym typeface="Work Sans"/>
              </a:rPr>
              <a:t>Cartel</a:t>
            </a:r>
            <a:r>
              <a:rPr lang="en-US"/>
              <a:t> is group of independent companies coordinating their production, pricing, and other policies to control competition and increase profits.</a:t>
            </a:r>
            <a:endParaRPr/>
          </a:p>
        </p:txBody>
      </p:sp>
      <p:sp>
        <p:nvSpPr>
          <p:cNvPr id="209" name="Google Shape;209;p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10" name="Google Shape;210;p9"/>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11" name="Google Shape;211;p9"/>
          <p:cNvPicPr preferRelativeResize="0"/>
          <p:nvPr/>
        </p:nvPicPr>
        <p:blipFill>
          <a:blip r:embed="rId4">
            <a:alphaModFix/>
          </a:blip>
          <a:stretch>
            <a:fillRect/>
          </a:stretch>
        </p:blipFill>
        <p:spPr>
          <a:xfrm>
            <a:off x="5930371" y="3173232"/>
            <a:ext cx="4741406" cy="2667041"/>
          </a:xfrm>
          <a:prstGeom prst="rect">
            <a:avLst/>
          </a:prstGeom>
          <a:noFill/>
          <a:ln>
            <a:noFill/>
          </a:ln>
          <a:effectLst>
            <a:outerShdw blurRad="128588" dist="161925" dir="2460000" algn="bl" rotWithShape="0">
              <a:srgbClr val="000000">
                <a:alpha val="40000"/>
              </a:srgbClr>
            </a:outerShdw>
          </a:effectLst>
        </p:spPr>
      </p:pic>
      <p:sp>
        <p:nvSpPr>
          <p:cNvPr id="212" name="Google Shape;212;p9"/>
          <p:cNvSpPr txBox="1">
            <a:spLocks noGrp="1"/>
          </p:cNvSpPr>
          <p:nvPr>
            <p:ph type="body" idx="1"/>
          </p:nvPr>
        </p:nvSpPr>
        <p:spPr>
          <a:xfrm>
            <a:off x="1343024" y="2944625"/>
            <a:ext cx="41421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00"/>
              </a:spcBef>
              <a:spcAft>
                <a:spcPts val="0"/>
              </a:spcAft>
              <a:buNone/>
            </a:pPr>
            <a:r>
              <a:rPr lang="en-US" sz="2400"/>
              <a:t>For Example: </a:t>
            </a:r>
            <a:endParaRPr sz="2400"/>
          </a:p>
          <a:p>
            <a:pPr marL="0" lvl="0" indent="0" algn="l" rtl="0">
              <a:lnSpc>
                <a:spcPct val="100000"/>
              </a:lnSpc>
              <a:spcBef>
                <a:spcPts val="500"/>
              </a:spcBef>
              <a:spcAft>
                <a:spcPts val="0"/>
              </a:spcAft>
              <a:buNone/>
            </a:pPr>
            <a:r>
              <a:rPr lang="en-US"/>
              <a:t>T</a:t>
            </a:r>
            <a:r>
              <a:rPr lang="en-US" sz="2400"/>
              <a:t>he </a:t>
            </a:r>
            <a:r>
              <a:rPr lang="en-US" sz="2400" b="1">
                <a:latin typeface="Work Sans"/>
                <a:ea typeface="Work Sans"/>
                <a:cs typeface="Work Sans"/>
                <a:sym typeface="Work Sans"/>
              </a:rPr>
              <a:t>Organization of the Petroleum Exporting Countries </a:t>
            </a:r>
            <a:r>
              <a:rPr lang="en-US" sz="2400"/>
              <a:t>(OPEC) maintaining strong oil prices to benefit member countries by controlling output.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p10"/>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Monopolies</a:t>
            </a:r>
            <a:endParaRPr/>
          </a:p>
        </p:txBody>
      </p:sp>
      <p:sp>
        <p:nvSpPr>
          <p:cNvPr id="220" name="Google Shape;220;p10"/>
          <p:cNvSpPr txBox="1">
            <a:spLocks noGrp="1"/>
          </p:cNvSpPr>
          <p:nvPr>
            <p:ph type="body" idx="1"/>
          </p:nvPr>
        </p:nvSpPr>
        <p:spPr>
          <a:xfrm>
            <a:off x="1221500" y="2159000"/>
            <a:ext cx="56169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A </a:t>
            </a:r>
            <a:r>
              <a:rPr lang="en-US" b="1"/>
              <a:t>Monopoly</a:t>
            </a:r>
            <a:r>
              <a:rPr lang="en-US"/>
              <a:t> is when a market is entirely served by a single producer, while competition is either barred completely or impractical to establish. Government regulation prevents them from forming.</a:t>
            </a:r>
            <a:endParaRPr/>
          </a:p>
          <a:p>
            <a:pPr marL="0" lvl="0" indent="0" algn="l" rtl="0">
              <a:lnSpc>
                <a:spcPct val="100000"/>
              </a:lnSpc>
              <a:spcBef>
                <a:spcPts val="0"/>
              </a:spcBef>
              <a:spcAft>
                <a:spcPts val="0"/>
              </a:spcAft>
              <a:buNone/>
            </a:pPr>
            <a:r>
              <a:rPr lang="en-US"/>
              <a:t>For Example: Landmark antitrust case </a:t>
            </a:r>
            <a:r>
              <a:rPr lang="en-US" b="1">
                <a:latin typeface="Work Sans"/>
                <a:ea typeface="Work Sans"/>
                <a:cs typeface="Work Sans"/>
                <a:sym typeface="Work Sans"/>
              </a:rPr>
              <a:t>Standard Oil Co. of New Jersey v. United States</a:t>
            </a:r>
            <a:endParaRPr sz="2000"/>
          </a:p>
        </p:txBody>
      </p:sp>
      <p:sp>
        <p:nvSpPr>
          <p:cNvPr id="221" name="Google Shape;221;p10"/>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22" name="Google Shape;222;p10"/>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23" name="Google Shape;223;p10"/>
          <p:cNvPicPr preferRelativeResize="0"/>
          <p:nvPr/>
        </p:nvPicPr>
        <p:blipFill>
          <a:blip r:embed="rId4">
            <a:alphaModFix/>
          </a:blip>
          <a:stretch>
            <a:fillRect/>
          </a:stretch>
        </p:blipFill>
        <p:spPr>
          <a:xfrm>
            <a:off x="7055125" y="2719394"/>
            <a:ext cx="4618275" cy="2598549"/>
          </a:xfrm>
          <a:prstGeom prst="rect">
            <a:avLst/>
          </a:prstGeom>
          <a:noFill/>
          <a:ln>
            <a:noFill/>
          </a:ln>
          <a:effectLst>
            <a:outerShdw blurRad="128588" dist="161925" dir="2400000" algn="b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b2cc15ca7c_0_38"/>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g2b2cc15ca7c_0_38"/>
          <p:cNvSpPr txBox="1"/>
          <p:nvPr/>
        </p:nvSpPr>
        <p:spPr>
          <a:xfrm>
            <a:off x="1221490" y="1167501"/>
            <a:ext cx="9147900" cy="102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Beneficial </a:t>
            </a:r>
            <a:r>
              <a:rPr lang="en-US" sz="6000" b="1" i="0" u="none" strike="noStrike" cap="none">
                <a:solidFill>
                  <a:srgbClr val="6468F4"/>
                </a:solidFill>
                <a:latin typeface="Barlow Condensed"/>
                <a:ea typeface="Barlow Condensed"/>
                <a:cs typeface="Barlow Condensed"/>
                <a:sym typeface="Barlow Condensed"/>
              </a:rPr>
              <a:t>Monopolies</a:t>
            </a:r>
            <a:endParaRPr/>
          </a:p>
        </p:txBody>
      </p:sp>
      <p:sp>
        <p:nvSpPr>
          <p:cNvPr id="231" name="Google Shape;231;g2b2cc15ca7c_0_38"/>
          <p:cNvSpPr txBox="1">
            <a:spLocks noGrp="1"/>
          </p:cNvSpPr>
          <p:nvPr>
            <p:ph type="body" idx="1"/>
          </p:nvPr>
        </p:nvSpPr>
        <p:spPr>
          <a:xfrm>
            <a:off x="1282250" y="2315032"/>
            <a:ext cx="90264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b="1">
                <a:latin typeface="Work Sans"/>
                <a:ea typeface="Work Sans"/>
                <a:cs typeface="Work Sans"/>
                <a:sym typeface="Work Sans"/>
              </a:rPr>
              <a:t>Beneficial Monopolies</a:t>
            </a:r>
            <a:r>
              <a:rPr lang="en-US"/>
              <a:t> happen when the government gives a business the exclusive right to provide a product or service. </a:t>
            </a:r>
            <a:endParaRPr/>
          </a:p>
          <a:p>
            <a:pPr marL="0" lvl="0" indent="0" algn="l" rtl="0">
              <a:lnSpc>
                <a:spcPct val="100000"/>
              </a:lnSpc>
              <a:spcBef>
                <a:spcPts val="500"/>
              </a:spcBef>
              <a:spcAft>
                <a:spcPts val="0"/>
              </a:spcAft>
              <a:buNone/>
            </a:pPr>
            <a:r>
              <a:rPr lang="en-US" b="1">
                <a:latin typeface="Work Sans"/>
                <a:ea typeface="Work Sans"/>
                <a:cs typeface="Work Sans"/>
                <a:sym typeface="Work Sans"/>
              </a:rPr>
              <a:t>For Example:</a:t>
            </a:r>
            <a:r>
              <a:rPr lang="en-US"/>
              <a:t> water, electricity, mining or logging companies.</a:t>
            </a:r>
            <a:endParaRPr/>
          </a:p>
          <a:p>
            <a:pPr marL="0" lvl="0" indent="0" algn="l" rtl="0">
              <a:lnSpc>
                <a:spcPct val="100000"/>
              </a:lnSpc>
              <a:spcBef>
                <a:spcPts val="500"/>
              </a:spcBef>
              <a:spcAft>
                <a:spcPts val="0"/>
              </a:spcAft>
              <a:buNone/>
            </a:pPr>
            <a:r>
              <a:rPr lang="en-US"/>
              <a:t>The government sets a </a:t>
            </a:r>
            <a:r>
              <a:rPr lang="en-US" b="1">
                <a:latin typeface="Work Sans"/>
                <a:ea typeface="Work Sans"/>
                <a:cs typeface="Work Sans"/>
                <a:sym typeface="Work Sans"/>
              </a:rPr>
              <a:t>maximum profit margin</a:t>
            </a:r>
            <a:r>
              <a:rPr lang="en-US"/>
              <a:t> that a monopoly is allowed to earn.</a:t>
            </a:r>
            <a:endParaRPr/>
          </a:p>
        </p:txBody>
      </p:sp>
      <p:sp>
        <p:nvSpPr>
          <p:cNvPr id="232" name="Google Shape;232;g2b2cc15ca7c_0_38"/>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33" name="Google Shape;233;g2b2cc15ca7c_0_38"/>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Barriers to Competition</a:t>
            </a:r>
            <a:endParaRPr/>
          </a:p>
        </p:txBody>
      </p:sp>
      <p:sp>
        <p:nvSpPr>
          <p:cNvPr id="240" name="Google Shape;240;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64669"/>
              </a:buClr>
              <a:buSzPts val="4200"/>
              <a:buFont typeface="Barlow Condensed"/>
              <a:buNone/>
            </a:pPr>
            <a:r>
              <a:rPr lang="en-US"/>
              <a:t>Real Barriers</a:t>
            </a:r>
            <a:endParaRPr/>
          </a:p>
        </p:txBody>
      </p:sp>
      <p:sp>
        <p:nvSpPr>
          <p:cNvPr id="241" name="Google Shape;241;p11"/>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64669"/>
              </a:buClr>
              <a:buSzPts val="4200"/>
              <a:buFont typeface="Barlow Condensed"/>
              <a:buNone/>
            </a:pPr>
            <a:r>
              <a:rPr lang="en-US"/>
              <a:t>Artificial Barriers</a:t>
            </a:r>
            <a:endParaRPr/>
          </a:p>
        </p:txBody>
      </p:sp>
      <p:sp>
        <p:nvSpPr>
          <p:cNvPr id="242" name="Google Shape;242;p11"/>
          <p:cNvSpPr txBox="1">
            <a:spLocks noGrp="1"/>
          </p:cNvSpPr>
          <p:nvPr>
            <p:ph type="body" idx="3"/>
          </p:nvPr>
        </p:nvSpPr>
        <p:spPr>
          <a:xfrm>
            <a:off x="1028942" y="2792944"/>
            <a:ext cx="4779600" cy="31677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Clr>
                <a:srgbClr val="002060"/>
              </a:buClr>
              <a:buSzPts val="3000"/>
              <a:buChar char="•"/>
            </a:pPr>
            <a:r>
              <a:rPr lang="en-US" b="0" i="0">
                <a:solidFill>
                  <a:srgbClr val="002060"/>
                </a:solidFill>
              </a:rPr>
              <a:t>High Initial Investment</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Scale of Activity</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Access to Distribution Channels</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Brand Loyalty</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Proprietary Technology</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Skilled Labour</a:t>
            </a:r>
            <a:endParaRPr/>
          </a:p>
        </p:txBody>
      </p:sp>
      <p:sp>
        <p:nvSpPr>
          <p:cNvPr id="243" name="Google Shape;243;p11"/>
          <p:cNvSpPr txBox="1">
            <a:spLocks noGrp="1"/>
          </p:cNvSpPr>
          <p:nvPr>
            <p:ph type="body" idx="4"/>
          </p:nvPr>
        </p:nvSpPr>
        <p:spPr>
          <a:xfrm>
            <a:off x="6451892" y="2793007"/>
            <a:ext cx="4779600" cy="31677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a:t>Legal and Regulatory Restrictions</a:t>
            </a:r>
            <a:endParaRPr/>
          </a:p>
          <a:p>
            <a:pPr marL="457200" lvl="0" indent="-419100" algn="l" rtl="0">
              <a:lnSpc>
                <a:spcPct val="100000"/>
              </a:lnSpc>
              <a:spcBef>
                <a:spcPts val="0"/>
              </a:spcBef>
              <a:spcAft>
                <a:spcPts val="0"/>
              </a:spcAft>
              <a:buSzPts val="3000"/>
              <a:buChar char="•"/>
            </a:pPr>
            <a:r>
              <a:rPr lang="en-US"/>
              <a:t>Unfair Trade Practices</a:t>
            </a:r>
            <a:endParaRPr/>
          </a:p>
          <a:p>
            <a:pPr marL="457200" lvl="0" indent="-419100" algn="l" rtl="0">
              <a:lnSpc>
                <a:spcPct val="100000"/>
              </a:lnSpc>
              <a:spcBef>
                <a:spcPts val="0"/>
              </a:spcBef>
              <a:spcAft>
                <a:spcPts val="0"/>
              </a:spcAft>
              <a:buSzPts val="3000"/>
              <a:buChar char="•"/>
            </a:pPr>
            <a:r>
              <a:rPr lang="en-US"/>
              <a:t>Exclusive Contracts</a:t>
            </a:r>
            <a:endParaRPr/>
          </a:p>
          <a:p>
            <a:pPr marL="457200" lvl="0" indent="-419100" algn="l" rtl="0">
              <a:lnSpc>
                <a:spcPct val="100000"/>
              </a:lnSpc>
              <a:spcBef>
                <a:spcPts val="0"/>
              </a:spcBef>
              <a:spcAft>
                <a:spcPts val="0"/>
              </a:spcAft>
              <a:buSzPts val="3000"/>
              <a:buChar char="•"/>
            </a:pPr>
            <a:r>
              <a:rPr lang="en-US"/>
              <a:t>Intellectual Property Restrictions</a:t>
            </a:r>
            <a:endParaRPr/>
          </a:p>
          <a:p>
            <a:pPr marL="457200" lvl="0" indent="-419100" algn="l" rtl="0">
              <a:lnSpc>
                <a:spcPct val="100000"/>
              </a:lnSpc>
              <a:spcBef>
                <a:spcPts val="0"/>
              </a:spcBef>
              <a:spcAft>
                <a:spcPts val="0"/>
              </a:spcAft>
              <a:buSzPts val="3000"/>
              <a:buChar char="•"/>
            </a:pPr>
            <a:r>
              <a:rPr lang="en-US"/>
              <a:t>Trade Tariffs and Quotas</a:t>
            </a:r>
            <a:endParaRPr/>
          </a:p>
        </p:txBody>
      </p:sp>
      <p:sp>
        <p:nvSpPr>
          <p:cNvPr id="244" name="Google Shape;244;p11"/>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45" name="Google Shape;245;p11"/>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52" name="Google Shape;252;p12"/>
          <p:cNvSpPr txBox="1">
            <a:spLocks noGrp="1"/>
          </p:cNvSpPr>
          <p:nvPr>
            <p:ph type="body" idx="1"/>
          </p:nvPr>
        </p:nvSpPr>
        <p:spPr>
          <a:xfrm>
            <a:off x="987424" y="2239565"/>
            <a:ext cx="5508625" cy="237887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How does competition benefit consumers? </a:t>
            </a:r>
            <a:endParaRPr/>
          </a:p>
          <a:p>
            <a:pPr marL="0" lvl="0" indent="0" algn="l" rtl="0">
              <a:lnSpc>
                <a:spcPct val="100000"/>
              </a:lnSpc>
              <a:spcBef>
                <a:spcPts val="1000"/>
              </a:spcBef>
              <a:spcAft>
                <a:spcPts val="0"/>
              </a:spcAft>
              <a:buClr>
                <a:srgbClr val="002060"/>
              </a:buClr>
              <a:buSzPts val="3600"/>
              <a:buFont typeface="Work Sans Medium"/>
              <a:buNone/>
            </a:pPr>
            <a:r>
              <a:rPr lang="en-US" b="0" i="0">
                <a:solidFill>
                  <a:srgbClr val="002060"/>
                </a:solidFill>
              </a:rPr>
              <a:t>Can you think of any examples where competition has led to improvements in products or services?</a:t>
            </a:r>
            <a:endParaRPr/>
          </a:p>
        </p:txBody>
      </p:sp>
      <p:sp>
        <p:nvSpPr>
          <p:cNvPr id="253" name="Google Shape;253;p12"/>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54" name="Google Shape;254;p12"/>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61" name="Google Shape;261;p13"/>
          <p:cNvSpPr txBox="1">
            <a:spLocks noGrp="1"/>
          </p:cNvSpPr>
          <p:nvPr>
            <p:ph type="body" idx="1"/>
          </p:nvPr>
        </p:nvSpPr>
        <p:spPr>
          <a:xfrm>
            <a:off x="987424" y="2282428"/>
            <a:ext cx="5508625" cy="22931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Discuss the role of barriers to entry in limiting competition. </a:t>
            </a:r>
            <a:endParaRPr/>
          </a:p>
          <a:p>
            <a:pPr marL="0" lvl="0" indent="0" algn="l" rtl="0">
              <a:lnSpc>
                <a:spcPct val="100000"/>
              </a:lnSpc>
              <a:spcBef>
                <a:spcPts val="1000"/>
              </a:spcBef>
              <a:spcAft>
                <a:spcPts val="0"/>
              </a:spcAft>
              <a:buClr>
                <a:srgbClr val="002060"/>
              </a:buClr>
              <a:buSzPts val="3600"/>
              <a:buFont typeface="Work Sans Medium"/>
              <a:buNone/>
            </a:pPr>
            <a:r>
              <a:rPr lang="en-US" b="0" i="0">
                <a:solidFill>
                  <a:srgbClr val="002060"/>
                </a:solidFill>
              </a:rPr>
              <a:t>Can you identify any industries or markets where artificial barriers have hindered new producers from entering and competing?</a:t>
            </a:r>
            <a:endParaRPr/>
          </a:p>
        </p:txBody>
      </p:sp>
      <p:sp>
        <p:nvSpPr>
          <p:cNvPr id="262" name="Google Shape;262;p13"/>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63" name="Google Shape;263;p13"/>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70" name="Google Shape;270;p14"/>
          <p:cNvSpPr txBox="1">
            <a:spLocks noGrp="1"/>
          </p:cNvSpPr>
          <p:nvPr>
            <p:ph type="body" idx="1"/>
          </p:nvPr>
        </p:nvSpPr>
        <p:spPr>
          <a:xfrm>
            <a:off x="987424" y="2237926"/>
            <a:ext cx="5508625" cy="244528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002060"/>
              </a:buClr>
              <a:buSzPct val="150000"/>
              <a:buFont typeface="Work Sans Medium"/>
              <a:buNone/>
            </a:pPr>
            <a:r>
              <a:rPr lang="en-US" b="0" i="0">
                <a:solidFill>
                  <a:srgbClr val="002060"/>
                </a:solidFill>
              </a:rPr>
              <a:t>What is the impact of information barriers on consumer choices and market competition? </a:t>
            </a:r>
            <a:endParaRPr/>
          </a:p>
          <a:p>
            <a:pPr marL="0" lvl="0" indent="0" algn="l" rtl="0">
              <a:lnSpc>
                <a:spcPct val="100000"/>
              </a:lnSpc>
              <a:spcBef>
                <a:spcPts val="1000"/>
              </a:spcBef>
              <a:spcAft>
                <a:spcPts val="0"/>
              </a:spcAft>
              <a:buClr>
                <a:srgbClr val="002060"/>
              </a:buClr>
              <a:buSzPct val="150000"/>
              <a:buFont typeface="Work Sans Medium"/>
              <a:buNone/>
            </a:pPr>
            <a:r>
              <a:rPr lang="en-US" b="0" i="0">
                <a:solidFill>
                  <a:srgbClr val="002060"/>
                </a:solidFill>
              </a:rPr>
              <a:t>How can marketing and advertising contribute to overcoming these barriers and influencing consumer decisions?</a:t>
            </a:r>
            <a:endParaRPr/>
          </a:p>
        </p:txBody>
      </p:sp>
      <p:sp>
        <p:nvSpPr>
          <p:cNvPr id="271" name="Google Shape;271;p14"/>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72" name="Google Shape;272;p14"/>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Key Takeaways</a:t>
            </a:r>
            <a:endParaRPr/>
          </a:p>
        </p:txBody>
      </p:sp>
      <p:sp>
        <p:nvSpPr>
          <p:cNvPr id="279" name="Google Shape;279;p15"/>
          <p:cNvSpPr txBox="1">
            <a:spLocks noGrp="1"/>
          </p:cNvSpPr>
          <p:nvPr>
            <p:ph type="body" idx="3"/>
          </p:nvPr>
        </p:nvSpPr>
        <p:spPr>
          <a:xfrm>
            <a:off x="839800" y="2792950"/>
            <a:ext cx="5153400" cy="34872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rgbClr val="002060"/>
              </a:buClr>
              <a:buSzPct val="150000"/>
              <a:buFont typeface="Arial"/>
              <a:buChar char="•"/>
            </a:pPr>
            <a:r>
              <a:rPr lang="en-US" b="0" i="0">
                <a:solidFill>
                  <a:srgbClr val="002060"/>
                </a:solidFill>
              </a:rPr>
              <a:t>Product innovation and differentiation are a result of competition, leading to a greater range of products and prices for consumers.</a:t>
            </a:r>
            <a:endParaRPr>
              <a:solidFill>
                <a:srgbClr val="002060"/>
              </a:solidFill>
            </a:endParaRPr>
          </a:p>
          <a:p>
            <a:pPr marL="228600" lvl="0" indent="-228600" algn="l" rtl="0">
              <a:lnSpc>
                <a:spcPct val="100000"/>
              </a:lnSpc>
              <a:spcBef>
                <a:spcPts val="1000"/>
              </a:spcBef>
              <a:spcAft>
                <a:spcPts val="0"/>
              </a:spcAft>
              <a:buClr>
                <a:srgbClr val="002060"/>
              </a:buClr>
              <a:buSzPct val="150000"/>
              <a:buFont typeface="Arial"/>
              <a:buChar char="•"/>
            </a:pPr>
            <a:r>
              <a:rPr lang="en-US" b="0" i="0">
                <a:solidFill>
                  <a:srgbClr val="002060"/>
                </a:solidFill>
              </a:rPr>
              <a:t>Barriers of entry can prevent new producers from entering the market and selling a competitive good. </a:t>
            </a:r>
            <a:endParaRPr b="0" i="0">
              <a:solidFill>
                <a:srgbClr val="002060"/>
              </a:solidFill>
            </a:endParaRPr>
          </a:p>
          <a:p>
            <a:pPr marL="228600" lvl="0" indent="-228600" algn="l" rtl="0">
              <a:lnSpc>
                <a:spcPct val="100000"/>
              </a:lnSpc>
              <a:spcBef>
                <a:spcPts val="1000"/>
              </a:spcBef>
              <a:spcAft>
                <a:spcPts val="0"/>
              </a:spcAft>
              <a:buClr>
                <a:srgbClr val="002060"/>
              </a:buClr>
              <a:buSzPct val="150000"/>
              <a:buFont typeface="Arial"/>
              <a:buChar char="•"/>
            </a:pPr>
            <a:r>
              <a:rPr lang="en-US" b="0" i="0">
                <a:solidFill>
                  <a:srgbClr val="002060"/>
                </a:solidFill>
              </a:rPr>
              <a:t>Artificial barriers, such as licensing requirements and permits, can increase market prices and limit competition.</a:t>
            </a:r>
            <a:endParaRPr/>
          </a:p>
        </p:txBody>
      </p:sp>
      <p:sp>
        <p:nvSpPr>
          <p:cNvPr id="280" name="Google Shape;280;p15"/>
          <p:cNvSpPr txBox="1">
            <a:spLocks noGrp="1"/>
          </p:cNvSpPr>
          <p:nvPr>
            <p:ph type="body" idx="4"/>
          </p:nvPr>
        </p:nvSpPr>
        <p:spPr>
          <a:xfrm>
            <a:off x="6202000" y="2792950"/>
            <a:ext cx="5153400" cy="34872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rgbClr val="002060"/>
              </a:buClr>
              <a:buSzPct val="150000"/>
              <a:buFont typeface="Arial"/>
              <a:buChar char="•"/>
            </a:pPr>
            <a:r>
              <a:rPr lang="en-US" b="0" i="0">
                <a:solidFill>
                  <a:srgbClr val="002060"/>
                </a:solidFill>
              </a:rPr>
              <a:t>Cartels involve independent producers agreeing not to directly compete, which can raise market prices.</a:t>
            </a:r>
            <a:endParaRPr/>
          </a:p>
          <a:p>
            <a:pPr marL="228600" lvl="0" indent="-228600" algn="l" rtl="0">
              <a:lnSpc>
                <a:spcPct val="100000"/>
              </a:lnSpc>
              <a:spcBef>
                <a:spcPts val="1000"/>
              </a:spcBef>
              <a:spcAft>
                <a:spcPts val="0"/>
              </a:spcAft>
              <a:buClr>
                <a:srgbClr val="002060"/>
              </a:buClr>
              <a:buSzPct val="150000"/>
              <a:buFont typeface="Arial"/>
              <a:buChar char="•"/>
            </a:pPr>
            <a:r>
              <a:rPr lang="en-US" b="0" i="0">
                <a:solidFill>
                  <a:srgbClr val="002060"/>
                </a:solidFill>
              </a:rPr>
              <a:t>Monopolies occur when a market is served by a single producer, leading to higher prices and less innovation. </a:t>
            </a:r>
            <a:endParaRPr b="0" i="0">
              <a:solidFill>
                <a:srgbClr val="002060"/>
              </a:solidFill>
            </a:endParaRPr>
          </a:p>
          <a:p>
            <a:pPr marL="228600" lvl="0" indent="-228600" algn="l" rtl="0">
              <a:lnSpc>
                <a:spcPct val="100000"/>
              </a:lnSpc>
              <a:spcBef>
                <a:spcPts val="1000"/>
              </a:spcBef>
              <a:spcAft>
                <a:spcPts val="0"/>
              </a:spcAft>
              <a:buClr>
                <a:srgbClr val="002060"/>
              </a:buClr>
              <a:buSzPct val="150000"/>
              <a:buFont typeface="Arial"/>
              <a:buChar char="•"/>
            </a:pPr>
            <a:r>
              <a:rPr lang="en-US" b="0" i="0">
                <a:solidFill>
                  <a:srgbClr val="002060"/>
                </a:solidFill>
              </a:rPr>
              <a:t>Beneficial monopolies, authorized by the government, can provide better prices and quality in certain circumstances, such as public utilities.</a:t>
            </a:r>
            <a:endParaRPr/>
          </a:p>
        </p:txBody>
      </p:sp>
      <p:sp>
        <p:nvSpPr>
          <p:cNvPr id="281" name="Google Shape;281;p15"/>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82" name="Google Shape;282;p15"/>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txBox="1"/>
          <p:nvPr/>
        </p:nvSpPr>
        <p:spPr>
          <a:xfrm>
            <a:off x="1343024" y="121713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Competition is…</a:t>
            </a:r>
            <a:endParaRPr/>
          </a:p>
        </p:txBody>
      </p:sp>
      <p:sp>
        <p:nvSpPr>
          <p:cNvPr id="105" name="Google Shape;105;p2"/>
          <p:cNvSpPr txBox="1">
            <a:spLocks noGrp="1"/>
          </p:cNvSpPr>
          <p:nvPr>
            <p:ph type="body" idx="1"/>
          </p:nvPr>
        </p:nvSpPr>
        <p:spPr>
          <a:xfrm>
            <a:off x="1343025" y="2367425"/>
            <a:ext cx="49416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600"/>
              <a:buFont typeface="Work Sans Medium"/>
              <a:buNone/>
            </a:pPr>
            <a:r>
              <a:rPr lang="en-US" dirty="0"/>
              <a:t>The act of producers competing to sell similar goods to the same set of consumers.</a:t>
            </a:r>
            <a:endParaRPr dirty="0"/>
          </a:p>
          <a:p>
            <a:pPr marL="0" lvl="0" indent="0" algn="l" rtl="0">
              <a:lnSpc>
                <a:spcPct val="100000"/>
              </a:lnSpc>
              <a:spcBef>
                <a:spcPts val="0"/>
              </a:spcBef>
              <a:spcAft>
                <a:spcPts val="0"/>
              </a:spcAft>
              <a:buClr>
                <a:srgbClr val="464669"/>
              </a:buClr>
              <a:buSzPts val="3600"/>
              <a:buFont typeface="Work Sans Medium"/>
              <a:buNone/>
            </a:pPr>
            <a:endParaRPr dirty="0"/>
          </a:p>
          <a:p>
            <a:pPr marL="0" lvl="0" indent="0" algn="l" rtl="0">
              <a:lnSpc>
                <a:spcPct val="100000"/>
              </a:lnSpc>
              <a:spcBef>
                <a:spcPts val="0"/>
              </a:spcBef>
              <a:spcAft>
                <a:spcPts val="0"/>
              </a:spcAft>
              <a:buClr>
                <a:srgbClr val="464669"/>
              </a:buClr>
              <a:buSzPts val="3600"/>
              <a:buFont typeface="Work Sans Medium"/>
              <a:buNone/>
            </a:pPr>
            <a:r>
              <a:rPr lang="en-US" b="1" dirty="0">
                <a:latin typeface="Work Sans"/>
                <a:ea typeface="Work Sans"/>
                <a:cs typeface="Work Sans"/>
                <a:sym typeface="Work Sans"/>
              </a:rPr>
              <a:t>For example: </a:t>
            </a:r>
            <a:r>
              <a:rPr lang="en-US" dirty="0"/>
              <a:t>low-cost vs luxury ice producers</a:t>
            </a:r>
            <a:endParaRPr dirty="0"/>
          </a:p>
          <a:p>
            <a:pPr marL="0" lvl="0" indent="0" algn="l" rtl="0">
              <a:lnSpc>
                <a:spcPct val="100000"/>
              </a:lnSpc>
              <a:spcBef>
                <a:spcPts val="1000"/>
              </a:spcBef>
              <a:spcAft>
                <a:spcPts val="0"/>
              </a:spcAft>
              <a:buClr>
                <a:srgbClr val="464669"/>
              </a:buClr>
              <a:buSzPts val="3600"/>
              <a:buFont typeface="Work Sans Medium"/>
              <a:buNone/>
            </a:pPr>
            <a:endParaRPr dirty="0"/>
          </a:p>
        </p:txBody>
      </p:sp>
      <p:sp>
        <p:nvSpPr>
          <p:cNvPr id="106" name="Google Shape;106;p2"/>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07" name="Google Shape;107;p2"/>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08" name="Google Shape;108;p2"/>
          <p:cNvPicPr preferRelativeResize="0"/>
          <p:nvPr/>
        </p:nvPicPr>
        <p:blipFill>
          <a:blip r:embed="rId4">
            <a:alphaModFix/>
          </a:blip>
          <a:stretch>
            <a:fillRect/>
          </a:stretch>
        </p:blipFill>
        <p:spPr>
          <a:xfrm>
            <a:off x="6745925" y="1999088"/>
            <a:ext cx="4141650" cy="4141650"/>
          </a:xfrm>
          <a:prstGeom prst="rect">
            <a:avLst/>
          </a:prstGeom>
          <a:noFill/>
          <a:ln>
            <a:noFill/>
          </a:ln>
          <a:effectLst>
            <a:outerShdw blurRad="114300" dist="161925" dir="2400000" algn="bl" rotWithShape="0">
              <a:srgbClr val="000000">
                <a:alpha val="39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468F4"/>
              </a:buClr>
              <a:buSzPts val="5400"/>
              <a:buFont typeface="Barlow Condensed"/>
              <a:buNone/>
            </a:pPr>
            <a:r>
              <a:rPr lang="en-US"/>
              <a:t>Main Features of Competition</a:t>
            </a:r>
            <a:endParaRPr/>
          </a:p>
        </p:txBody>
      </p:sp>
      <p:sp>
        <p:nvSpPr>
          <p:cNvPr id="115" name="Google Shape;115;p3"/>
          <p:cNvSpPr txBox="1">
            <a:spLocks noGrp="1"/>
          </p:cNvSpPr>
          <p:nvPr>
            <p:ph type="body" idx="1"/>
          </p:nvPr>
        </p:nvSpPr>
        <p:spPr>
          <a:xfrm>
            <a:off x="838200" y="2111025"/>
            <a:ext cx="5125800" cy="38496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b="1"/>
              <a:t>Multiple Sellers </a:t>
            </a:r>
            <a:r>
              <a:rPr lang="en-US"/>
              <a:t>- multiple businesses selling similar products or services to the same group of consumers.</a:t>
            </a:r>
            <a:endParaRPr/>
          </a:p>
          <a:p>
            <a:pPr marL="457200" lvl="0" indent="-419100" algn="l" rtl="0">
              <a:lnSpc>
                <a:spcPct val="100000"/>
              </a:lnSpc>
              <a:spcBef>
                <a:spcPts val="0"/>
              </a:spcBef>
              <a:spcAft>
                <a:spcPts val="0"/>
              </a:spcAft>
              <a:buSzPts val="3000"/>
              <a:buChar char="•"/>
            </a:pPr>
            <a:r>
              <a:rPr lang="en-US" b="1"/>
              <a:t>Price Variation </a:t>
            </a:r>
            <a:r>
              <a:rPr lang="en-US"/>
              <a:t>– as businesses compete to attract more customers.</a:t>
            </a:r>
            <a:endParaRPr/>
          </a:p>
        </p:txBody>
      </p:sp>
      <p:sp>
        <p:nvSpPr>
          <p:cNvPr id="116" name="Google Shape;116;p3"/>
          <p:cNvSpPr txBox="1">
            <a:spLocks noGrp="1"/>
          </p:cNvSpPr>
          <p:nvPr>
            <p:ph type="body" idx="2"/>
          </p:nvPr>
        </p:nvSpPr>
        <p:spPr>
          <a:xfrm>
            <a:off x="6238250" y="2111075"/>
            <a:ext cx="5125800" cy="38496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b="1"/>
              <a:t>Product Innovation </a:t>
            </a:r>
            <a:r>
              <a:rPr lang="en-US"/>
              <a:t>– constant improvements to outperform competitors.</a:t>
            </a:r>
            <a:endParaRPr/>
          </a:p>
          <a:p>
            <a:pPr marL="457200" lvl="0" indent="-419100" algn="l" rtl="0">
              <a:lnSpc>
                <a:spcPct val="100000"/>
              </a:lnSpc>
              <a:spcBef>
                <a:spcPts val="0"/>
              </a:spcBef>
              <a:spcAft>
                <a:spcPts val="0"/>
              </a:spcAft>
              <a:buSzPts val="3000"/>
              <a:buChar char="•"/>
            </a:pPr>
            <a:r>
              <a:rPr lang="en-US" b="1">
                <a:latin typeface="Work Sans"/>
                <a:ea typeface="Work Sans"/>
                <a:cs typeface="Work Sans"/>
                <a:sym typeface="Work Sans"/>
              </a:rPr>
              <a:t>Consumer Choice</a:t>
            </a:r>
            <a:r>
              <a:rPr lang="en-US"/>
              <a:t> – for more niche tastes, preferences or needs.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b="1">
                <a:latin typeface="Work Sans"/>
                <a:ea typeface="Work Sans"/>
                <a:cs typeface="Work Sans"/>
                <a:sym typeface="Work Sans"/>
              </a:rPr>
              <a:t>For example:</a:t>
            </a:r>
            <a:r>
              <a:rPr lang="en-US"/>
              <a:t> athletic footwear market</a:t>
            </a:r>
            <a:endParaRPr/>
          </a:p>
        </p:txBody>
      </p:sp>
      <p:sp>
        <p:nvSpPr>
          <p:cNvPr id="117" name="Google Shape;117;p3"/>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18" name="Google Shape;118;p3"/>
          <p:cNvPicPr preferRelativeResize="0"/>
          <p:nvPr/>
        </p:nvPicPr>
        <p:blipFill>
          <a:blip r:embed="rId3">
            <a:alphaModFix/>
          </a:blip>
          <a:stretch>
            <a:fillRect/>
          </a:stretch>
        </p:blipFill>
        <p:spPr>
          <a:xfrm>
            <a:off x="4095563" y="6181775"/>
            <a:ext cx="3076725" cy="510225"/>
          </a:xfrm>
          <a:prstGeom prst="rect">
            <a:avLst/>
          </a:prstGeom>
          <a:noFill/>
          <a:ln>
            <a:noFill/>
          </a:ln>
        </p:spPr>
      </p:pic>
      <p:pic>
        <p:nvPicPr>
          <p:cNvPr id="119" name="Google Shape;119;p3"/>
          <p:cNvPicPr preferRelativeResize="0"/>
          <p:nvPr/>
        </p:nvPicPr>
        <p:blipFill>
          <a:blip r:embed="rId4">
            <a:alphaModFix/>
          </a:blip>
          <a:stretch>
            <a:fillRect/>
          </a:stretch>
        </p:blipFill>
        <p:spPr>
          <a:xfrm>
            <a:off x="1053475" y="5065700"/>
            <a:ext cx="1984123" cy="1116075"/>
          </a:xfrm>
          <a:prstGeom prst="rect">
            <a:avLst/>
          </a:prstGeom>
          <a:noFill/>
          <a:ln>
            <a:noFill/>
          </a:ln>
        </p:spPr>
      </p:pic>
      <p:pic>
        <p:nvPicPr>
          <p:cNvPr id="120" name="Google Shape;120;p3"/>
          <p:cNvPicPr preferRelativeResize="0"/>
          <p:nvPr/>
        </p:nvPicPr>
        <p:blipFill>
          <a:blip r:embed="rId5">
            <a:alphaModFix/>
          </a:blip>
          <a:stretch>
            <a:fillRect/>
          </a:stretch>
        </p:blipFill>
        <p:spPr>
          <a:xfrm>
            <a:off x="2883825" y="5065702"/>
            <a:ext cx="1984123" cy="1116072"/>
          </a:xfrm>
          <a:prstGeom prst="rect">
            <a:avLst/>
          </a:prstGeom>
          <a:noFill/>
          <a:ln>
            <a:noFill/>
          </a:ln>
        </p:spPr>
      </p:pic>
      <p:pic>
        <p:nvPicPr>
          <p:cNvPr id="121" name="Google Shape;121;p3"/>
          <p:cNvPicPr preferRelativeResize="0"/>
          <p:nvPr/>
        </p:nvPicPr>
        <p:blipFill>
          <a:blip r:embed="rId6">
            <a:alphaModFix/>
          </a:blip>
          <a:stretch>
            <a:fillRect/>
          </a:stretch>
        </p:blipFill>
        <p:spPr>
          <a:xfrm>
            <a:off x="4998263" y="5065700"/>
            <a:ext cx="1984123" cy="1116069"/>
          </a:xfrm>
          <a:prstGeom prst="rect">
            <a:avLst/>
          </a:prstGeom>
          <a:noFill/>
          <a:ln>
            <a:noFill/>
          </a:ln>
        </p:spPr>
      </p:pic>
      <p:pic>
        <p:nvPicPr>
          <p:cNvPr id="122" name="Google Shape;122;p3"/>
          <p:cNvPicPr preferRelativeResize="0"/>
          <p:nvPr/>
        </p:nvPicPr>
        <p:blipFill rotWithShape="1">
          <a:blip r:embed="rId7">
            <a:alphaModFix/>
          </a:blip>
          <a:srcRect l="8351" t="19977" r="10168" b="12646"/>
          <a:stretch/>
        </p:blipFill>
        <p:spPr>
          <a:xfrm>
            <a:off x="6874738" y="5008475"/>
            <a:ext cx="1984126" cy="1230513"/>
          </a:xfrm>
          <a:prstGeom prst="rect">
            <a:avLst/>
          </a:prstGeom>
          <a:noFill/>
          <a:ln>
            <a:noFill/>
          </a:ln>
        </p:spPr>
      </p:pic>
      <p:pic>
        <p:nvPicPr>
          <p:cNvPr id="123" name="Google Shape;123;p3"/>
          <p:cNvPicPr preferRelativeResize="0"/>
          <p:nvPr/>
        </p:nvPicPr>
        <p:blipFill>
          <a:blip r:embed="rId8">
            <a:alphaModFix/>
          </a:blip>
          <a:stretch>
            <a:fillRect/>
          </a:stretch>
        </p:blipFill>
        <p:spPr>
          <a:xfrm>
            <a:off x="8943050" y="5065700"/>
            <a:ext cx="2410750" cy="1116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2cc15ca7c_0_0"/>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g2b2cc15ca7c_0_0"/>
          <p:cNvSpPr txBox="1"/>
          <p:nvPr/>
        </p:nvSpPr>
        <p:spPr>
          <a:xfrm>
            <a:off x="1164074" y="83463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Profit Motive</a:t>
            </a:r>
            <a:endParaRPr/>
          </a:p>
        </p:txBody>
      </p:sp>
      <p:sp>
        <p:nvSpPr>
          <p:cNvPr id="131" name="Google Shape;131;g2b2cc15ca7c_0_0"/>
          <p:cNvSpPr txBox="1">
            <a:spLocks noGrp="1"/>
          </p:cNvSpPr>
          <p:nvPr>
            <p:ph type="body" idx="1"/>
          </p:nvPr>
        </p:nvSpPr>
        <p:spPr>
          <a:xfrm>
            <a:off x="1164075" y="1726500"/>
            <a:ext cx="10010400" cy="1228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b="1">
                <a:latin typeface="Work Sans"/>
                <a:ea typeface="Work Sans"/>
                <a:cs typeface="Work Sans"/>
                <a:sym typeface="Work Sans"/>
              </a:rPr>
              <a:t>Profit Motive</a:t>
            </a:r>
            <a:r>
              <a:rPr lang="en-US"/>
              <a:t> is a key driving force in free market economies.</a:t>
            </a:r>
            <a:endParaRPr/>
          </a:p>
          <a:p>
            <a:pPr marL="0" lvl="0" indent="0" algn="l" rtl="0">
              <a:spcBef>
                <a:spcPts val="1000"/>
              </a:spcBef>
              <a:spcAft>
                <a:spcPts val="0"/>
              </a:spcAft>
              <a:buClr>
                <a:schemeClr val="dk1"/>
              </a:buClr>
              <a:buSzPts val="1100"/>
              <a:buFont typeface="Arial"/>
              <a:buNone/>
            </a:pPr>
            <a:r>
              <a:rPr lang="en-US" b="1">
                <a:latin typeface="Work Sans"/>
                <a:ea typeface="Work Sans"/>
                <a:cs typeface="Work Sans"/>
                <a:sym typeface="Work Sans"/>
              </a:rPr>
              <a:t>Unchecked profit motive</a:t>
            </a:r>
            <a:r>
              <a:rPr lang="en-US"/>
              <a:t> can have negative effects on consumer well-being and the environment.</a:t>
            </a:r>
            <a:endParaRPr/>
          </a:p>
        </p:txBody>
      </p:sp>
      <p:sp>
        <p:nvSpPr>
          <p:cNvPr id="132" name="Google Shape;132;g2b2cc15ca7c_0_0"/>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33" name="Google Shape;133;g2b2cc15ca7c_0_0"/>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34" name="Google Shape;134;g2b2cc15ca7c_0_0"/>
          <p:cNvPicPr preferRelativeResize="0"/>
          <p:nvPr/>
        </p:nvPicPr>
        <p:blipFill>
          <a:blip r:embed="rId4">
            <a:alphaModFix/>
          </a:blip>
          <a:stretch>
            <a:fillRect/>
          </a:stretch>
        </p:blipFill>
        <p:spPr>
          <a:xfrm>
            <a:off x="7068975" y="3170587"/>
            <a:ext cx="4260525" cy="2229136"/>
          </a:xfrm>
          <a:prstGeom prst="rect">
            <a:avLst/>
          </a:prstGeom>
          <a:noFill/>
          <a:ln>
            <a:noFill/>
          </a:ln>
          <a:effectLst>
            <a:outerShdw blurRad="128588" dist="161925" dir="2400000" algn="bl" rotWithShape="0">
              <a:srgbClr val="000000">
                <a:alpha val="40000"/>
              </a:srgbClr>
            </a:outerShdw>
          </a:effectLst>
        </p:spPr>
      </p:pic>
      <p:sp>
        <p:nvSpPr>
          <p:cNvPr id="135" name="Google Shape;135;g2b2cc15ca7c_0_0"/>
          <p:cNvSpPr txBox="1">
            <a:spLocks noGrp="1"/>
          </p:cNvSpPr>
          <p:nvPr>
            <p:ph type="body" idx="1"/>
          </p:nvPr>
        </p:nvSpPr>
        <p:spPr>
          <a:xfrm>
            <a:off x="1164075" y="2955300"/>
            <a:ext cx="5904900" cy="3405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b="1">
                <a:latin typeface="Work Sans"/>
                <a:ea typeface="Work Sans"/>
                <a:cs typeface="Work Sans"/>
                <a:sym typeface="Work Sans"/>
              </a:rPr>
              <a:t>Businesses may</a:t>
            </a:r>
            <a:r>
              <a:rPr lang="en-US"/>
              <a:t>:</a:t>
            </a:r>
            <a:endParaRPr/>
          </a:p>
          <a:p>
            <a:pPr marL="457200" lvl="0" indent="-381000" algn="l" rtl="0">
              <a:spcBef>
                <a:spcPts val="1000"/>
              </a:spcBef>
              <a:spcAft>
                <a:spcPts val="0"/>
              </a:spcAft>
              <a:buSzPts val="2400"/>
              <a:buChar char="•"/>
            </a:pPr>
            <a:r>
              <a:rPr lang="en-US" sz="2400"/>
              <a:t>Compromise on safety measures and produce substandard or unsafe products.</a:t>
            </a:r>
            <a:endParaRPr sz="2400"/>
          </a:p>
          <a:p>
            <a:pPr marL="457200" lvl="0" indent="-381000" algn="l" rtl="0">
              <a:spcBef>
                <a:spcPts val="0"/>
              </a:spcBef>
              <a:spcAft>
                <a:spcPts val="0"/>
              </a:spcAft>
              <a:buSzPts val="2400"/>
              <a:buChar char="•"/>
            </a:pPr>
            <a:r>
              <a:rPr lang="en-US" sz="2400"/>
              <a:t>Fail to consider or internalize the social and environmental costs associated with business activities.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b2cc15ca7c_0_23"/>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g2b2cc15ca7c_0_23"/>
          <p:cNvSpPr txBox="1"/>
          <p:nvPr/>
        </p:nvSpPr>
        <p:spPr>
          <a:xfrm>
            <a:off x="1035524"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Externalities</a:t>
            </a:r>
            <a:endParaRPr/>
          </a:p>
        </p:txBody>
      </p:sp>
      <p:sp>
        <p:nvSpPr>
          <p:cNvPr id="143" name="Google Shape;143;g2b2cc15ca7c_0_2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44" name="Google Shape;144;g2b2cc15ca7c_0_23"/>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45" name="Google Shape;145;g2b2cc15ca7c_0_23"/>
          <p:cNvSpPr txBox="1">
            <a:spLocks noGrp="1"/>
          </p:cNvSpPr>
          <p:nvPr>
            <p:ph type="body" idx="1"/>
          </p:nvPr>
        </p:nvSpPr>
        <p:spPr>
          <a:xfrm>
            <a:off x="1035525" y="2217225"/>
            <a:ext cx="5904900" cy="3405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b="1">
                <a:latin typeface="Work Sans"/>
                <a:ea typeface="Work Sans"/>
                <a:cs typeface="Work Sans"/>
                <a:sym typeface="Work Sans"/>
              </a:rPr>
              <a:t>Externalities</a:t>
            </a:r>
            <a:r>
              <a:rPr lang="en-US"/>
              <a:t> refer to the costs or benefits that arise from the production or consumption of goods or services but are not reflected in the market prices. </a:t>
            </a:r>
            <a:endParaRPr/>
          </a:p>
          <a:p>
            <a:pPr marL="0" lvl="0" indent="0" algn="l" rtl="0">
              <a:spcBef>
                <a:spcPts val="1000"/>
              </a:spcBef>
              <a:spcAft>
                <a:spcPts val="0"/>
              </a:spcAft>
              <a:buNone/>
            </a:pPr>
            <a:r>
              <a:rPr lang="en-US" b="1">
                <a:latin typeface="Work Sans"/>
                <a:ea typeface="Work Sans"/>
                <a:cs typeface="Work Sans"/>
                <a:sym typeface="Work Sans"/>
              </a:rPr>
              <a:t>For Example:</a:t>
            </a:r>
            <a:r>
              <a:rPr lang="en-US"/>
              <a:t> traffic congestion, pollution, or knowledge sharing.</a:t>
            </a:r>
            <a:endParaRPr/>
          </a:p>
        </p:txBody>
      </p:sp>
      <p:pic>
        <p:nvPicPr>
          <p:cNvPr id="146" name="Google Shape;146;g2b2cc15ca7c_0_23"/>
          <p:cNvPicPr preferRelativeResize="0"/>
          <p:nvPr/>
        </p:nvPicPr>
        <p:blipFill>
          <a:blip r:embed="rId4">
            <a:alphaModFix/>
          </a:blip>
          <a:stretch>
            <a:fillRect/>
          </a:stretch>
        </p:blipFill>
        <p:spPr>
          <a:xfrm>
            <a:off x="6940425" y="2217237"/>
            <a:ext cx="4393224" cy="2928816"/>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4"/>
          <p:cNvSpPr txBox="1"/>
          <p:nvPr/>
        </p:nvSpPr>
        <p:spPr>
          <a:xfrm>
            <a:off x="1343024"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Role in a Market Economy</a:t>
            </a:r>
            <a:endParaRPr/>
          </a:p>
        </p:txBody>
      </p:sp>
      <p:sp>
        <p:nvSpPr>
          <p:cNvPr id="154" name="Google Shape;154;p4"/>
          <p:cNvSpPr txBox="1">
            <a:spLocks noGrp="1"/>
          </p:cNvSpPr>
          <p:nvPr>
            <p:ph type="body" idx="1"/>
          </p:nvPr>
        </p:nvSpPr>
        <p:spPr>
          <a:xfrm>
            <a:off x="1343025" y="2065882"/>
            <a:ext cx="9026400" cy="3405000"/>
          </a:xfrm>
          <a:prstGeom prst="rect">
            <a:avLst/>
          </a:prstGeom>
          <a:noFill/>
          <a:ln>
            <a:noFill/>
          </a:ln>
        </p:spPr>
        <p:txBody>
          <a:bodyPr spcFirstLastPara="1" wrap="square" lIns="91425" tIns="45700" rIns="91425" bIns="45700" anchor="t" anchorCtr="0">
            <a:normAutofit fontScale="92500" lnSpcReduction="20000"/>
          </a:bodyPr>
          <a:lstStyle/>
          <a:p>
            <a:pPr marL="457200" lvl="0" indent="-440055" algn="l" rtl="0">
              <a:lnSpc>
                <a:spcPct val="100000"/>
              </a:lnSpc>
              <a:spcBef>
                <a:spcPts val="0"/>
              </a:spcBef>
              <a:spcAft>
                <a:spcPts val="0"/>
              </a:spcAft>
              <a:buSzPct val="150000"/>
              <a:buChar char="•"/>
            </a:pPr>
            <a:r>
              <a:rPr lang="en-US"/>
              <a:t>The principle of competition underpins the functioning of a market economy.</a:t>
            </a:r>
            <a:endParaRPr/>
          </a:p>
          <a:p>
            <a:pPr marL="457200" lvl="0" indent="-440055" algn="l" rtl="0">
              <a:lnSpc>
                <a:spcPct val="100000"/>
              </a:lnSpc>
              <a:spcBef>
                <a:spcPts val="0"/>
              </a:spcBef>
              <a:spcAft>
                <a:spcPts val="0"/>
              </a:spcAft>
              <a:buSzPct val="150000"/>
              <a:buChar char="•"/>
            </a:pPr>
            <a:r>
              <a:rPr lang="en-US"/>
              <a:t>The desire for higher profits fosters competition among businesses, seeking to offer better products or services.</a:t>
            </a:r>
            <a:endParaRPr/>
          </a:p>
          <a:p>
            <a:pPr marL="457200" lvl="0" indent="-440055" algn="l" rtl="0">
              <a:lnSpc>
                <a:spcPct val="100000"/>
              </a:lnSpc>
              <a:spcBef>
                <a:spcPts val="0"/>
              </a:spcBef>
              <a:spcAft>
                <a:spcPts val="0"/>
              </a:spcAft>
              <a:buSzPct val="150000"/>
              <a:buChar char="•"/>
            </a:pPr>
            <a:r>
              <a:rPr lang="en-US"/>
              <a:t>To maximize profits, businesses strive for increased operational efficiency, eliminating wastage and optimizing resource utilization.</a:t>
            </a:r>
            <a:endParaRPr/>
          </a:p>
          <a:p>
            <a:pPr marL="457200" lvl="0" indent="-440055" algn="l" rtl="0">
              <a:lnSpc>
                <a:spcPct val="100000"/>
              </a:lnSpc>
              <a:spcBef>
                <a:spcPts val="0"/>
              </a:spcBef>
              <a:spcAft>
                <a:spcPts val="0"/>
              </a:spcAft>
              <a:buSzPct val="150000"/>
              <a:buChar char="•"/>
            </a:pPr>
            <a:r>
              <a:rPr lang="en-US"/>
              <a:t>The unchecked profit motive can also lead to negative outcomes, such as unfair business practices or environmental damage; thus, regulation is necessary.</a:t>
            </a:r>
            <a:endParaRPr/>
          </a:p>
        </p:txBody>
      </p:sp>
      <p:sp>
        <p:nvSpPr>
          <p:cNvPr id="155" name="Google Shape;155;p4"/>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56" name="Google Shape;156;p4"/>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Pros and Cons of Competition</a:t>
            </a:r>
            <a:endParaRPr/>
          </a:p>
        </p:txBody>
      </p:sp>
      <p:sp>
        <p:nvSpPr>
          <p:cNvPr id="163" name="Google Shape;163;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64669"/>
              </a:buClr>
              <a:buSzPts val="4200"/>
              <a:buFont typeface="Barlow Condensed"/>
              <a:buNone/>
            </a:pPr>
            <a:r>
              <a:rPr lang="en-US"/>
              <a:t>Pros</a:t>
            </a:r>
            <a:endParaRPr/>
          </a:p>
        </p:txBody>
      </p:sp>
      <p:sp>
        <p:nvSpPr>
          <p:cNvPr id="164" name="Google Shape;164;p5"/>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64669"/>
              </a:buClr>
              <a:buSzPts val="4200"/>
              <a:buFont typeface="Barlow Condensed"/>
              <a:buNone/>
            </a:pPr>
            <a:r>
              <a:rPr lang="en-US"/>
              <a:t>Cons</a:t>
            </a:r>
            <a:endParaRPr/>
          </a:p>
        </p:txBody>
      </p:sp>
      <p:sp>
        <p:nvSpPr>
          <p:cNvPr id="165" name="Google Shape;165;p5"/>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a:t>Lower Prices</a:t>
            </a:r>
            <a:endParaRPr/>
          </a:p>
          <a:p>
            <a:pPr marL="457200" lvl="0" indent="-419100" algn="l" rtl="0">
              <a:lnSpc>
                <a:spcPct val="100000"/>
              </a:lnSpc>
              <a:spcBef>
                <a:spcPts val="0"/>
              </a:spcBef>
              <a:spcAft>
                <a:spcPts val="0"/>
              </a:spcAft>
              <a:buSzPts val="3000"/>
              <a:buChar char="•"/>
            </a:pPr>
            <a:r>
              <a:rPr lang="en-US"/>
              <a:t>Improved Quality</a:t>
            </a:r>
            <a:endParaRPr/>
          </a:p>
          <a:p>
            <a:pPr marL="457200" lvl="0" indent="-419100" algn="l" rtl="0">
              <a:lnSpc>
                <a:spcPct val="100000"/>
              </a:lnSpc>
              <a:spcBef>
                <a:spcPts val="0"/>
              </a:spcBef>
              <a:spcAft>
                <a:spcPts val="0"/>
              </a:spcAft>
              <a:buSzPts val="3000"/>
              <a:buChar char="•"/>
            </a:pPr>
            <a:r>
              <a:rPr lang="en-US"/>
              <a:t>Increased Consumer Options</a:t>
            </a:r>
            <a:endParaRPr/>
          </a:p>
          <a:p>
            <a:pPr marL="457200" lvl="0" indent="-419100" algn="l" rtl="0">
              <a:lnSpc>
                <a:spcPct val="100000"/>
              </a:lnSpc>
              <a:spcBef>
                <a:spcPts val="0"/>
              </a:spcBef>
              <a:spcAft>
                <a:spcPts val="0"/>
              </a:spcAft>
              <a:buSzPts val="3000"/>
              <a:buChar char="•"/>
            </a:pPr>
            <a:r>
              <a:rPr lang="en-US"/>
              <a:t>Innovation</a:t>
            </a:r>
            <a:endParaRPr/>
          </a:p>
          <a:p>
            <a:pPr marL="457200" lvl="0" indent="-419100" algn="l" rtl="0">
              <a:lnSpc>
                <a:spcPct val="100000"/>
              </a:lnSpc>
              <a:spcBef>
                <a:spcPts val="0"/>
              </a:spcBef>
              <a:spcAft>
                <a:spcPts val="0"/>
              </a:spcAft>
              <a:buSzPts val="3000"/>
              <a:buChar char="•"/>
            </a:pPr>
            <a:r>
              <a:rPr lang="en-US"/>
              <a:t>Efficiency</a:t>
            </a:r>
            <a:endParaRPr/>
          </a:p>
        </p:txBody>
      </p:sp>
      <p:sp>
        <p:nvSpPr>
          <p:cNvPr id="166" name="Google Shape;166;p5"/>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Clr>
                <a:srgbClr val="002060"/>
              </a:buClr>
              <a:buSzPts val="3000"/>
              <a:buChar char="•"/>
            </a:pPr>
            <a:r>
              <a:rPr lang="en-US" i="0">
                <a:solidFill>
                  <a:srgbClr val="002060"/>
                </a:solidFill>
              </a:rPr>
              <a:t>Market Monopolization</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Unethical Business Practices</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Oversaturation</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Short-Term Focus</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Inequality</a:t>
            </a:r>
            <a:endParaRPr/>
          </a:p>
        </p:txBody>
      </p:sp>
      <p:sp>
        <p:nvSpPr>
          <p:cNvPr id="167" name="Google Shape;167;p5"/>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68" name="Google Shape;168;p5"/>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6"/>
          <p:cNvSpPr txBox="1"/>
          <p:nvPr/>
        </p:nvSpPr>
        <p:spPr>
          <a:xfrm>
            <a:off x="1221490" y="862701"/>
            <a:ext cx="9147900" cy="102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Influencing Factors</a:t>
            </a:r>
            <a:endParaRPr/>
          </a:p>
        </p:txBody>
      </p:sp>
      <p:sp>
        <p:nvSpPr>
          <p:cNvPr id="176" name="Google Shape;176;p6"/>
          <p:cNvSpPr txBox="1">
            <a:spLocks noGrp="1"/>
          </p:cNvSpPr>
          <p:nvPr>
            <p:ph type="body" idx="1"/>
          </p:nvPr>
        </p:nvSpPr>
        <p:spPr>
          <a:xfrm>
            <a:off x="883200" y="1702675"/>
            <a:ext cx="6530100" cy="4344300"/>
          </a:xfrm>
          <a:prstGeom prst="rect">
            <a:avLst/>
          </a:prstGeom>
          <a:noFill/>
          <a:ln>
            <a:noFill/>
          </a:ln>
        </p:spPr>
        <p:txBody>
          <a:bodyPr spcFirstLastPara="1" wrap="square" lIns="91425" tIns="45700" rIns="91425" bIns="45700" anchor="t" anchorCtr="0">
            <a:normAutofit fontScale="92500" lnSpcReduction="10000"/>
          </a:bodyPr>
          <a:lstStyle/>
          <a:p>
            <a:pPr marL="457200" lvl="0" indent="-440055" algn="l" rtl="0">
              <a:lnSpc>
                <a:spcPct val="100000"/>
              </a:lnSpc>
              <a:spcBef>
                <a:spcPts val="0"/>
              </a:spcBef>
              <a:spcAft>
                <a:spcPts val="0"/>
              </a:spcAft>
              <a:buSzPct val="150000"/>
              <a:buChar char="•"/>
            </a:pPr>
            <a:r>
              <a:rPr lang="en-US" b="1">
                <a:latin typeface="Work Sans"/>
                <a:ea typeface="Work Sans"/>
                <a:cs typeface="Work Sans"/>
                <a:sym typeface="Work Sans"/>
              </a:rPr>
              <a:t>Barriers to Entry</a:t>
            </a:r>
            <a:r>
              <a:rPr lang="en-US"/>
              <a:t>: cost of equipment, specialized knowledge or skills.</a:t>
            </a:r>
            <a:endParaRPr/>
          </a:p>
          <a:p>
            <a:pPr marL="457200" lvl="0" indent="-440055" algn="l" rtl="0">
              <a:lnSpc>
                <a:spcPct val="100000"/>
              </a:lnSpc>
              <a:spcBef>
                <a:spcPts val="0"/>
              </a:spcBef>
              <a:spcAft>
                <a:spcPts val="0"/>
              </a:spcAft>
              <a:buSzPct val="150000"/>
              <a:buChar char="•"/>
            </a:pPr>
            <a:r>
              <a:rPr lang="en-US" b="1">
                <a:latin typeface="Work Sans"/>
                <a:ea typeface="Work Sans"/>
                <a:cs typeface="Work Sans"/>
                <a:sym typeface="Work Sans"/>
              </a:rPr>
              <a:t>Access to Capital</a:t>
            </a:r>
            <a:r>
              <a:rPr lang="en-US"/>
              <a:t>: raise or access enough money for operations.</a:t>
            </a:r>
            <a:endParaRPr/>
          </a:p>
          <a:p>
            <a:pPr marL="457200" lvl="0" indent="-440055" algn="l" rtl="0">
              <a:lnSpc>
                <a:spcPct val="100000"/>
              </a:lnSpc>
              <a:spcBef>
                <a:spcPts val="0"/>
              </a:spcBef>
              <a:spcAft>
                <a:spcPts val="0"/>
              </a:spcAft>
              <a:buSzPct val="150000"/>
              <a:buChar char="•"/>
            </a:pPr>
            <a:r>
              <a:rPr lang="en-US" b="1">
                <a:latin typeface="Work Sans"/>
                <a:ea typeface="Work Sans"/>
                <a:cs typeface="Work Sans"/>
                <a:sym typeface="Work Sans"/>
              </a:rPr>
              <a:t>Regulatory Requirements</a:t>
            </a:r>
            <a:r>
              <a:rPr lang="en-US"/>
              <a:t>: licenses, permits, and compliance with regulations &amp; policies. </a:t>
            </a:r>
            <a:endParaRPr/>
          </a:p>
          <a:p>
            <a:pPr marL="457200" lvl="0" indent="-440055" algn="l" rtl="0">
              <a:lnSpc>
                <a:spcPct val="100000"/>
              </a:lnSpc>
              <a:spcBef>
                <a:spcPts val="0"/>
              </a:spcBef>
              <a:spcAft>
                <a:spcPts val="0"/>
              </a:spcAft>
              <a:buSzPct val="150000"/>
              <a:buChar char="•"/>
            </a:pPr>
            <a:r>
              <a:rPr lang="en-US" b="1">
                <a:latin typeface="Work Sans"/>
                <a:ea typeface="Work Sans"/>
                <a:cs typeface="Work Sans"/>
                <a:sym typeface="Work Sans"/>
              </a:rPr>
              <a:t>Market Saturation</a:t>
            </a:r>
            <a:r>
              <a:rPr lang="en-US"/>
              <a:t> - the number of existing competitors in the market.</a:t>
            </a:r>
            <a:endParaRPr/>
          </a:p>
          <a:p>
            <a:pPr marL="457200" lvl="0" indent="-440055" algn="l" rtl="0">
              <a:lnSpc>
                <a:spcPct val="100000"/>
              </a:lnSpc>
              <a:spcBef>
                <a:spcPts val="0"/>
              </a:spcBef>
              <a:spcAft>
                <a:spcPts val="0"/>
              </a:spcAft>
              <a:buSzPct val="150000"/>
              <a:buChar char="•"/>
            </a:pPr>
            <a:r>
              <a:rPr lang="en-US" b="1">
                <a:latin typeface="Work Sans"/>
                <a:ea typeface="Work Sans"/>
                <a:cs typeface="Work Sans"/>
                <a:sym typeface="Work Sans"/>
              </a:rPr>
              <a:t>Technology &amp; Innovation</a:t>
            </a:r>
            <a:r>
              <a:rPr lang="en-US"/>
              <a:t> - the ability to innovate and integrate technology.</a:t>
            </a:r>
            <a:endParaRPr/>
          </a:p>
        </p:txBody>
      </p:sp>
      <p:sp>
        <p:nvSpPr>
          <p:cNvPr id="177" name="Google Shape;177;p6"/>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78" name="Google Shape;178;p6"/>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79" name="Google Shape;179;p6"/>
          <p:cNvPicPr preferRelativeResize="0"/>
          <p:nvPr/>
        </p:nvPicPr>
        <p:blipFill>
          <a:blip r:embed="rId4">
            <a:alphaModFix/>
          </a:blip>
          <a:stretch>
            <a:fillRect/>
          </a:stretch>
        </p:blipFill>
        <p:spPr>
          <a:xfrm>
            <a:off x="7413150" y="2784402"/>
            <a:ext cx="5178614" cy="3456624"/>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7"/>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Role of Innovation</a:t>
            </a:r>
            <a:endParaRPr/>
          </a:p>
        </p:txBody>
      </p:sp>
      <p:sp>
        <p:nvSpPr>
          <p:cNvPr id="187" name="Google Shape;187;p7"/>
          <p:cNvSpPr txBox="1">
            <a:spLocks noGrp="1"/>
          </p:cNvSpPr>
          <p:nvPr>
            <p:ph type="body" idx="1"/>
          </p:nvPr>
        </p:nvSpPr>
        <p:spPr>
          <a:xfrm>
            <a:off x="1221500" y="2355550"/>
            <a:ext cx="4739400" cy="3405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Differentiation</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Attract Customers</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Increase Efficiency</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Market Leadership</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Creates New Markets</a:t>
            </a:r>
            <a:endParaRPr/>
          </a:p>
        </p:txBody>
      </p:sp>
      <p:sp>
        <p:nvSpPr>
          <p:cNvPr id="188" name="Google Shape;188;p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89" name="Google Shape;189;p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90" name="Google Shape;190;p7"/>
          <p:cNvPicPr preferRelativeResize="0"/>
          <p:nvPr/>
        </p:nvPicPr>
        <p:blipFill>
          <a:blip r:embed="rId4">
            <a:alphaModFix/>
          </a:blip>
          <a:stretch>
            <a:fillRect/>
          </a:stretch>
        </p:blipFill>
        <p:spPr>
          <a:xfrm>
            <a:off x="5246375" y="2725650"/>
            <a:ext cx="6254126" cy="2523850"/>
          </a:xfrm>
          <a:prstGeom prst="rect">
            <a:avLst/>
          </a:prstGeom>
          <a:noFill/>
          <a:ln>
            <a:noFill/>
          </a:ln>
          <a:effectLst>
            <a:outerShdw blurRad="142875" dist="161925" dir="2400000" algn="b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4236</Words>
  <Application>Microsoft Office PowerPoint</Application>
  <PresentationFormat>Widescreen</PresentationFormat>
  <Paragraphs>279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Work Sans</vt:lpstr>
      <vt:lpstr>Barlow Condensed</vt:lpstr>
      <vt:lpstr>Arial</vt:lpstr>
      <vt:lpstr>Work Sans Medium</vt:lpstr>
      <vt:lpstr>Office Theme</vt:lpstr>
      <vt:lpstr>PowerPoint Presentation</vt:lpstr>
      <vt:lpstr>PowerPoint Presentation</vt:lpstr>
      <vt:lpstr>Main Features of Competition</vt:lpstr>
      <vt:lpstr>PowerPoint Presentation</vt:lpstr>
      <vt:lpstr>PowerPoint Presentation</vt:lpstr>
      <vt:lpstr>PowerPoint Presentation</vt:lpstr>
      <vt:lpstr>Pros and Cons of Competition</vt:lpstr>
      <vt:lpstr>PowerPoint Presentation</vt:lpstr>
      <vt:lpstr>PowerPoint Presentation</vt:lpstr>
      <vt:lpstr>PowerPoint Presentation</vt:lpstr>
      <vt:lpstr>PowerPoint Presentation</vt:lpstr>
      <vt:lpstr>PowerPoint Presentation</vt:lpstr>
      <vt:lpstr>PowerPoint Presentation</vt:lpstr>
      <vt:lpstr>Barriers to Competition</vt:lpstr>
      <vt:lpstr>Discussion Questions</vt:lpstr>
      <vt:lpstr>Discussion Questions</vt:lpstr>
      <vt:lpstr>Discussion Questions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Zoë Woodrow</dc:creator>
  <cp:lastModifiedBy>Cassandra Wood</cp:lastModifiedBy>
  <cp:revision>1</cp:revision>
  <dcterms:created xsi:type="dcterms:W3CDTF">2023-08-13T00:06:42Z</dcterms:created>
  <dcterms:modified xsi:type="dcterms:W3CDTF">2024-01-26T14:58:33Z</dcterms:modified>
</cp:coreProperties>
</file>