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Barlow Condensed"/>
      <p:regular r:id="rId25"/>
      <p:bold r:id="rId26"/>
      <p:italic r:id="rId27"/>
      <p:boldItalic r:id="rId28"/>
    </p:embeddedFont>
    <p:embeddedFont>
      <p:font typeface="Work Sans Medium"/>
      <p:regular r:id="rId29"/>
      <p:bold r:id="rId30"/>
      <p:italic r:id="rId31"/>
      <p:boldItalic r:id="rId32"/>
    </p:embeddedFont>
    <p:embeddedFont>
      <p:font typeface="Work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BarlowCondensed-bold.fntdata"/><Relationship Id="rId25" Type="http://schemas.openxmlformats.org/officeDocument/2006/relationships/font" Target="fonts/BarlowCondensed-regular.fntdata"/><Relationship Id="rId28" Type="http://schemas.openxmlformats.org/officeDocument/2006/relationships/font" Target="fonts/BarlowCondensed-boldItalic.fntdata"/><Relationship Id="rId27" Type="http://schemas.openxmlformats.org/officeDocument/2006/relationships/font" Target="fonts/BarlowCondensed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WorkSansMedium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WorkSansMedium-italic.fntdata"/><Relationship Id="rId30" Type="http://schemas.openxmlformats.org/officeDocument/2006/relationships/font" Target="fonts/WorkSansMedium-bold.fntdata"/><Relationship Id="rId11" Type="http://schemas.openxmlformats.org/officeDocument/2006/relationships/slide" Target="slides/slide7.xml"/><Relationship Id="rId33" Type="http://schemas.openxmlformats.org/officeDocument/2006/relationships/font" Target="fonts/WorkSans-regular.fntdata"/><Relationship Id="rId10" Type="http://schemas.openxmlformats.org/officeDocument/2006/relationships/slide" Target="slides/slide6.xml"/><Relationship Id="rId32" Type="http://schemas.openxmlformats.org/officeDocument/2006/relationships/font" Target="fonts/WorkSansMedium-boldItalic.fntdata"/><Relationship Id="rId13" Type="http://schemas.openxmlformats.org/officeDocument/2006/relationships/slide" Target="slides/slide9.xml"/><Relationship Id="rId35" Type="http://schemas.openxmlformats.org/officeDocument/2006/relationships/font" Target="fonts/WorkSans-italic.fntdata"/><Relationship Id="rId12" Type="http://schemas.openxmlformats.org/officeDocument/2006/relationships/slide" Target="slides/slide8.xml"/><Relationship Id="rId34" Type="http://schemas.openxmlformats.org/officeDocument/2006/relationships/font" Target="fonts/WorkSans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WorkSans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istory.com/topics/great-depression/history-of-the-fdic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shingtonpost.com/blogs/capital-business/post/treasury-department-to-move-450-employees-from-hyattsville-to-west-virginia/2012/08/29/4e7a8504-f20a-11e1-adc6-87dfa8eff430_blog.html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ederalreserve.gov/newsevents/pressreleases/monetary20200315b.htm" TargetMode="External"/><Relationship Id="rId3" Type="http://schemas.openxmlformats.org/officeDocument/2006/relationships/hyperlink" Target="https://www.federalreserve.gov/monetarypolicy/reservereq.htm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b263d82377_1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2b263d82377_1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bank only has $200 in the vault (from Tia) the other $350 cannot be withdrawn. </a:t>
            </a:r>
            <a:r>
              <a:rPr lang="en-US"/>
              <a:t>The Reserve Requirement prevents this from causing the bank to collapse. </a:t>
            </a:r>
            <a:endParaRPr/>
          </a:p>
        </p:txBody>
      </p:sp>
      <p:sp>
        <p:nvSpPr>
          <p:cNvPr id="201" name="Google Shape;201;g2b263d82377_1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440bc4cae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2b440bc4cae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Reserve Requirement prevents this from causing the bank to collapse. S</a:t>
            </a:r>
            <a:r>
              <a:rPr lang="en-US"/>
              <a:t>ome financial institutions, like mortgage banks, only  issue loans, and borrow money from other banks to finance it instead of relying on customer deposits.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the bank fails completely and goes out of business, the FDIC insures all deposits, so nobody ever loses their money.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b440bc4cae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263d82377_1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b263d82377_1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reference: </a:t>
            </a: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FDIC (history.com)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FDIC was created in 1933 in response to the widespread bank failures during the Great Depression.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Its primary purpose is to maintain stability and public confidence in the nation's banking system by insuring the deposits of bank customers up to a certain limit.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FDIC also promotes sound banking practices and assists in the resolution of failed banks.</a:t>
            </a:r>
            <a:endParaRPr/>
          </a:p>
        </p:txBody>
      </p:sp>
      <p:sp>
        <p:nvSpPr>
          <p:cNvPr id="231" name="Google Shape;231;g2b263d82377_1_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Example: The </a:t>
            </a:r>
            <a:r>
              <a:rPr lang="en-US"/>
              <a:t>United States 10-year Treasury bond.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This bond is issued by the U.S. Department of the Treasury and has a maturity period of 10 years.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It pays interest every six months throughout its tenure and returns the principal amount to the bondholder at maturity.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Treasury bonds are considered to be a low-risk investment as they are backed by the full faith and credit of the U.S. government.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They are widely used by investors seeking a stable and predictable income stream.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reference: </a:t>
            </a: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Treasury Department moves 450 employees to - The Washington Post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U.S. Department of the Treasury seal is displayed outside of the headquarters in Washington, D.C. (Andrew Harrer/BLOOMBERG)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Money creation relies on the trust depositors have in the banking system.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Depositors believe their money is safe and can be accessed when needed.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Lending and money creation support economic activity and investment.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Example: When a loan is used to start a business, the money borrowed is used to purchase equipment and hire employees, which generates economic activity and contributes to the value of the currency.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Currency today is indirectly backed by the value of goods and services produced using borrowed funds.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Money created through debt supports economic activities and production.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 c</a:t>
            </a:r>
            <a:r>
              <a:rPr lang="en-US"/>
              <a:t>urrency's value is derived from the underlying economic output of its nation.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4" name="Google Shape;26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Example: Under the Gold Standard, when someone wrote a check from one bank to another, the first bank had to physically ship gold to the second bank to settle the transaction. This process was costly and time-consuming.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Money through loans increases the money supply, (the total amount of money in circulation at any given time).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Reserve requirements prevent people from panicking that their bank can't pay them back and "run on the bank" withdrawing all their money, causing a bank collapse.</a:t>
            </a:r>
            <a:endParaRPr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94" name="Google Shape;29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The main departure from the gold standard was that the money supply was no longer based on how much gold we could mine - it was based on how much money was actually needed (through loans).</a:t>
            </a:r>
            <a:endParaRPr/>
          </a:p>
        </p:txBody>
      </p:sp>
      <p:sp>
        <p:nvSpPr>
          <p:cNvPr id="303" name="Google Shape;30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announced</a:t>
            </a:r>
            <a:r>
              <a:rPr lang="en-US"/>
              <a:t> on March 15, 2020, the Board reduced reserve requirement ratios to zero percent effective March 26, 2020.  This action eliminated reserve requirements for all depository institutions.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Reference: </a:t>
            </a: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Federal Reserve Board - Reserve Requirements</a:t>
            </a:r>
            <a:endParaRPr/>
          </a:p>
        </p:txBody>
      </p:sp>
      <p:sp>
        <p:nvSpPr>
          <p:cNvPr id="101" name="Google Shape;10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AutoNum type="arabicPeriod"/>
            </a:pPr>
            <a:r>
              <a:rPr b="0" i="0" lang="en-US">
                <a:solidFill>
                  <a:srgbClr val="002060"/>
                </a:solidFill>
              </a:rPr>
              <a:t>Money in the United States (and many other countries) is created as a form of debt.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AutoNum type="arabicPeriod"/>
            </a:pPr>
            <a:r>
              <a:rPr b="0" i="0" lang="en-US">
                <a:solidFill>
                  <a:srgbClr val="002060"/>
                </a:solidFill>
              </a:rPr>
              <a:t>Banks create loans for people and businesses. 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AutoNum type="arabicPeriod"/>
            </a:pPr>
            <a:r>
              <a:rPr b="0" i="0" lang="en-US">
                <a:solidFill>
                  <a:srgbClr val="002060"/>
                </a:solidFill>
              </a:rPr>
              <a:t>Reserve requirements prevent banks from loaning out the same dollar infinitely.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AutoNum type="arabicPeriod"/>
            </a:pPr>
            <a:r>
              <a:rPr b="0" i="0" lang="en-US">
                <a:solidFill>
                  <a:srgbClr val="002060"/>
                </a:solidFill>
              </a:rPr>
              <a:t>Money created by debt is ultimately used to produce goods and services.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AutoNum type="arabicPeriod"/>
            </a:pPr>
            <a:r>
              <a:rPr b="0" i="0" lang="en-US">
                <a:solidFill>
                  <a:srgbClr val="002060"/>
                </a:solidFill>
              </a:rPr>
              <a:t>The Gold Standard was ended in the United States in 1976.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AutoNum type="arabicPeriod"/>
            </a:pPr>
            <a:r>
              <a:rPr b="0" i="0" lang="en-US">
                <a:solidFill>
                  <a:srgbClr val="002060"/>
                </a:solidFill>
              </a:rPr>
              <a:t>Today, currency is indirectly backed by the value of goods and services produced using borrowed funds.</a:t>
            </a:r>
            <a:endParaRPr/>
          </a:p>
        </p:txBody>
      </p:sp>
      <p:sp>
        <p:nvSpPr>
          <p:cNvPr id="312" name="Google Shape;31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263d82377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2b263d82377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Tia deposits $200 into her savings account, so the bank's total deposits go up by $200. </a:t>
            </a:r>
            <a:endParaRPr/>
          </a:p>
        </p:txBody>
      </p:sp>
      <p:sp>
        <p:nvSpPr>
          <p:cNvPr id="112" name="Google Shape;112;g2b263d82377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440bc4ca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2b440bc4ca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total money supply matches the money that Tia deposited in her savings account.</a:t>
            </a:r>
            <a:endParaRPr/>
          </a:p>
        </p:txBody>
      </p:sp>
      <p:sp>
        <p:nvSpPr>
          <p:cNvPr id="126" name="Google Shape;126;g2b440bc4ca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263d82377_1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b263d82377_1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Eric takes out a bank loan for $150 and deposits it into his checking account. The bank's total deposits go down by $150 ($50 remaining). Then Eric deposits this into his business checking account. Now there is $350 in the money supply.</a:t>
            </a:r>
            <a:endParaRPr/>
          </a:p>
        </p:txBody>
      </p:sp>
      <p:sp>
        <p:nvSpPr>
          <p:cNvPr id="139" name="Google Shape;139;g2b263d82377_1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440bc4cae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b440bc4cae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loan Eric received from the bank has been added into his business checking account, bringing the total money supply up to $350. The bank has this $150 loan as a liability.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/>
          </a:p>
        </p:txBody>
      </p:sp>
      <p:sp>
        <p:nvSpPr>
          <p:cNvPr id="152" name="Google Shape;152;g2b440bc4cae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263d82377_1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b263d82377_1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Ryan also needs a $100 loan for his business. E</a:t>
            </a:r>
            <a:r>
              <a:rPr lang="en-US"/>
              <a:t>ven though Tia only deposited $200 in total, the bank issued $250 in loans with that money. The money in Eric and Ryan’s checking accounts was "created".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b263d82377_1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440bc4ca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2b440bc4ca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This is how the fractional reserve banking system works!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b440bc4cae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Example 2:</a:t>
            </a:r>
            <a:r>
              <a:rPr lang="en-US"/>
              <a:t> If a bank loans out $1,000, they must keep $100 as a reserve and can use the remaining $900 to loan to other borrowers.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Reserve Requirements exist to make sure that Tia, Eric, and Ryan can all access their money - the bank won't be in a situation where someone can't withdraw their money at any given time because the reserve requirement is set to an amount greater than what is expected on a </a:t>
            </a:r>
            <a:r>
              <a:rPr b="1" lang="en-US"/>
              <a:t>day-to-day-basis.</a:t>
            </a:r>
            <a:r>
              <a:rPr lang="en-US"/>
              <a:t> </a:t>
            </a:r>
            <a:endParaRPr/>
          </a:p>
        </p:txBody>
      </p:sp>
      <p:sp>
        <p:nvSpPr>
          <p:cNvPr id="191" name="Google Shape;19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hite and black rectangle&#10;&#10;Description automatically generated"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4025" y="693762"/>
            <a:ext cx="9528175" cy="50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ctrTitle"/>
          </p:nvPr>
        </p:nvSpPr>
        <p:spPr>
          <a:xfrm>
            <a:off x="1524000" y="1122363"/>
            <a:ext cx="600075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  <a:defRPr b="1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524000" y="3668713"/>
            <a:ext cx="645795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Arial"/>
              <a:buNone/>
              <a:defRPr sz="24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400"/>
              <a:buFont typeface="Work Sans Medium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400"/>
              <a:buFont typeface="Work Sans Medium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2"/>
          <p:cNvSpPr/>
          <p:nvPr>
            <p:ph idx="2" type="pic"/>
          </p:nvPr>
        </p:nvSpPr>
        <p:spPr>
          <a:xfrm>
            <a:off x="7613650" y="1122363"/>
            <a:ext cx="3740150" cy="44592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bg>
      <p:bgPr>
        <a:solidFill>
          <a:srgbClr val="FFFFFF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648494" y="676593"/>
            <a:ext cx="10895012" cy="5504815"/>
          </a:xfrm>
          <a:prstGeom prst="roundRect">
            <a:avLst>
              <a:gd fmla="val 16667" name="adj"/>
            </a:avLst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3"/>
          <p:cNvSpPr txBox="1"/>
          <p:nvPr/>
        </p:nvSpPr>
        <p:spPr>
          <a:xfrm>
            <a:off x="1131809" y="1009546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69"/>
              </a:buClr>
              <a:buSzPts val="4800"/>
              <a:buFont typeface="Barlow Condensed"/>
              <a:buNone/>
            </a:pPr>
            <a:r>
              <a:rPr b="1" i="0" lang="en-US" sz="4800" u="none" cap="none" strike="noStrike">
                <a:solidFill>
                  <a:srgbClr val="46466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CONTENT AND PICTURE</a:t>
            </a:r>
            <a:endParaRPr/>
          </a:p>
        </p:txBody>
      </p:sp>
      <p:sp>
        <p:nvSpPr>
          <p:cNvPr id="30" name="Google Shape;30;p3"/>
          <p:cNvSpPr/>
          <p:nvPr>
            <p:ph idx="2" type="pic"/>
          </p:nvPr>
        </p:nvSpPr>
        <p:spPr>
          <a:xfrm>
            <a:off x="1229361" y="2724785"/>
            <a:ext cx="3677919" cy="2883535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group of gold coins&#10;&#10;Description automatically generated" id="31" name="Google Shape;3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640136">
            <a:off x="10322262" y="626811"/>
            <a:ext cx="1548211" cy="210026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/>
          <p:nvPr>
            <p:ph idx="1" type="body"/>
          </p:nvPr>
        </p:nvSpPr>
        <p:spPr>
          <a:xfrm>
            <a:off x="5255339" y="992187"/>
            <a:ext cx="5804852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 sz="2400"/>
            </a:lvl1pPr>
            <a:lvl2pPr indent="-4953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4200"/>
              <a:buFont typeface="Work Sans Medium"/>
              <a:buChar char="•"/>
              <a:defRPr sz="2800"/>
            </a:lvl2pPr>
            <a:lvl3pPr indent="-457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 sz="2400"/>
            </a:lvl3pPr>
            <a:lvl4pPr indent="-4191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/>
            </a:lvl4pPr>
            <a:lvl5pPr indent="-4191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2530" y="0"/>
            <a:ext cx="72374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>
            <p:ph type="title"/>
          </p:nvPr>
        </p:nvSpPr>
        <p:spPr>
          <a:xfrm>
            <a:off x="587375" y="-424655"/>
            <a:ext cx="598805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  <a:defRPr b="1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587375" y="242808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None/>
              <a:defRPr sz="24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Work Sans Medium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Work Sans Medium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Work Sans Medium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Work Sans Medium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4400"/>
              <a:buFont typeface="Barlow Condensed"/>
              <a:buNone/>
              <a:defRPr b="1" sz="44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4200"/>
              <a:buFont typeface="Barlow Condensed"/>
              <a:buNone/>
              <a:defRPr b="1" sz="2800">
                <a:solidFill>
                  <a:srgbClr val="464669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400"/>
              <a:buFont typeface="Work Sans Medium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400"/>
              <a:buFont typeface="Work Sans Medium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"/>
          <p:cNvSpPr txBox="1"/>
          <p:nvPr>
            <p:ph idx="2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4200"/>
              <a:buFont typeface="Barlow Condensed"/>
              <a:buNone/>
              <a:defRPr b="1" sz="2800">
                <a:solidFill>
                  <a:srgbClr val="464669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400"/>
              <a:buFont typeface="Work Sans Medium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400"/>
              <a:buFont typeface="Work Sans Medium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836612" y="2596444"/>
            <a:ext cx="5183188" cy="358051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6170612" y="2596443"/>
            <a:ext cx="5183188" cy="358051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idx="3" type="body"/>
          </p:nvPr>
        </p:nvSpPr>
        <p:spPr>
          <a:xfrm>
            <a:off x="1046992" y="2792944"/>
            <a:ext cx="4779486" cy="3167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457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4191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4000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400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4" type="body"/>
          </p:nvPr>
        </p:nvSpPr>
        <p:spPr>
          <a:xfrm>
            <a:off x="6380992" y="2792944"/>
            <a:ext cx="4779486" cy="3167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457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4191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4000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400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1" name="Google Shape;5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612" y="1385528"/>
            <a:ext cx="9190463" cy="79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FFFFFF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  <a:defRPr b="1" sz="6000" u="non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53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4200"/>
              <a:buFont typeface="Work Sans Medium"/>
              <a:buChar char="•"/>
              <a:defRPr sz="28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457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4191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4000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400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0" y="6176963"/>
            <a:ext cx="12192000" cy="693550"/>
          </a:xfrm>
          <a:prstGeom prst="rect">
            <a:avLst/>
          </a:prstGeom>
          <a:solidFill>
            <a:srgbClr val="4646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4983" y="3359298"/>
            <a:ext cx="12296983" cy="2292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tack of money with dollar signs&#10;&#10;Description automatically generated" id="60" name="Google Shape;6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9700" y="4926054"/>
            <a:ext cx="2324100" cy="1709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 paper money falling on a black background&#10;&#10;Description automatically generated" id="61" name="Google Shape;6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2056" y="1713352"/>
            <a:ext cx="2681287" cy="3359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838200" y="1825626"/>
            <a:ext cx="5181600" cy="4351338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6172200" y="1825625"/>
            <a:ext cx="5181600" cy="4351338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5400"/>
              <a:buFont typeface="Barlow Condensed"/>
              <a:buNone/>
              <a:defRPr b="1" sz="54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" type="body"/>
          </p:nvPr>
        </p:nvSpPr>
        <p:spPr>
          <a:xfrm>
            <a:off x="1048456" y="2111022"/>
            <a:ext cx="4778022" cy="384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457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4191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4000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400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2" type="body"/>
          </p:nvPr>
        </p:nvSpPr>
        <p:spPr>
          <a:xfrm>
            <a:off x="6382456" y="2111022"/>
            <a:ext cx="4778022" cy="384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457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4191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4000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400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" name="Google Shape;7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00768" y="1395509"/>
            <a:ext cx="9190463" cy="79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39014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>
            <p:ph type="title"/>
          </p:nvPr>
        </p:nvSpPr>
        <p:spPr>
          <a:xfrm>
            <a:off x="838200" y="909637"/>
            <a:ext cx="57251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5400"/>
              <a:buFont typeface="Barlow Condensed"/>
              <a:buNone/>
              <a:defRPr b="1" sz="54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1" type="body"/>
          </p:nvPr>
        </p:nvSpPr>
        <p:spPr>
          <a:xfrm>
            <a:off x="838200" y="2394743"/>
            <a:ext cx="639572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None/>
              <a:defRPr sz="2400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Work Sans Medium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Work Sans Medium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Work Sans Medium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Work Sans Medium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9" name="Google Shape;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556" y="1115684"/>
            <a:ext cx="12369716" cy="5116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648494" y="676593"/>
            <a:ext cx="10895012" cy="5504815"/>
          </a:xfrm>
          <a:prstGeom prst="roundRect">
            <a:avLst>
              <a:gd fmla="val 16667" name="adj"/>
            </a:avLst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5323840" y="987425"/>
            <a:ext cx="5804852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 sz="2400"/>
            </a:lvl1pPr>
            <a:lvl2pPr indent="-4953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4200"/>
              <a:buFont typeface="Work Sans Medium"/>
              <a:buChar char="•"/>
              <a:defRPr sz="2800"/>
            </a:lvl2pPr>
            <a:lvl3pPr indent="-457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 sz="2400"/>
            </a:lvl3pPr>
            <a:lvl4pPr indent="-4191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/>
            </a:lvl4pPr>
            <a:lvl5pPr indent="-4191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3" name="Google Shape;83;p9"/>
          <p:cNvSpPr txBox="1"/>
          <p:nvPr>
            <p:ph idx="2" type="body"/>
          </p:nvPr>
        </p:nvSpPr>
        <p:spPr>
          <a:xfrm>
            <a:off x="1063308" y="2669582"/>
            <a:ext cx="3932237" cy="3199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2400"/>
              <a:buFont typeface="Work Sans Medium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100"/>
              <a:buFont typeface="Work Sans Medium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1800"/>
              <a:buFont typeface="Work Sans Medium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1500"/>
              <a:buFont typeface="Work Sans Medium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1500"/>
              <a:buFont typeface="Work Sans Medium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0132" y="2404893"/>
            <a:ext cx="3932237" cy="8198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/>
          <p:nvPr/>
        </p:nvSpPr>
        <p:spPr>
          <a:xfrm>
            <a:off x="1060132" y="872988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69"/>
              </a:buClr>
              <a:buSzPts val="4800"/>
              <a:buFont typeface="Barlow Condensed"/>
              <a:buNone/>
            </a:pPr>
            <a:r>
              <a:rPr b="1" i="0" lang="en-US" sz="4800" u="none" cap="none" strike="noStrike">
                <a:solidFill>
                  <a:srgbClr val="46466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CLICK TO EDIT TEXT STYLES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D3FB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  <a:defRPr b="1" i="0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5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4200"/>
              <a:buFont typeface="Work Sans Medium"/>
              <a:buChar char="•"/>
              <a:defRPr b="0" i="0" sz="2800" u="none" cap="none" strike="noStrike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  <a:defRPr b="0" i="0" sz="2400" u="none" cap="none" strike="noStrike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4191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3000"/>
              <a:buFont typeface="Work Sans Medium"/>
              <a:buChar char="•"/>
              <a:defRPr b="0" i="0" sz="2000" u="none" cap="none" strike="noStrike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40005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 b="0" i="0" sz="1800" u="none" cap="none" strike="noStrike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40005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69"/>
              </a:buClr>
              <a:buSzPts val="2700"/>
              <a:buFont typeface="Work Sans Medium"/>
              <a:buChar char="•"/>
              <a:defRPr b="0" i="0" sz="1800" u="none" cap="none" strike="noStrike">
                <a:solidFill>
                  <a:srgbClr val="464669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993094" y="6392950"/>
            <a:ext cx="2205812" cy="3285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22.png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/>
          <p:nvPr>
            <p:ph type="ctrTitle"/>
          </p:nvPr>
        </p:nvSpPr>
        <p:spPr>
          <a:xfrm>
            <a:off x="1614275" y="2519888"/>
            <a:ext cx="66693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lang="en-US" sz="6100"/>
              <a:t>How is Money Created?</a:t>
            </a:r>
            <a:endParaRPr sz="6100"/>
          </a:p>
        </p:txBody>
      </p:sp>
      <p:sp>
        <p:nvSpPr>
          <p:cNvPr id="94" name="Google Shape;94;p10"/>
          <p:cNvSpPr txBox="1"/>
          <p:nvPr>
            <p:ph idx="1" type="subTitle"/>
          </p:nvPr>
        </p:nvSpPr>
        <p:spPr>
          <a:xfrm>
            <a:off x="1686725" y="3672413"/>
            <a:ext cx="62406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Arial"/>
              <a:buNone/>
            </a:pPr>
            <a:r>
              <a:rPr lang="en-US"/>
              <a:t>The Fractional Reserve Banking System</a:t>
            </a:r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-15625" y="6192225"/>
            <a:ext cx="12207600" cy="665700"/>
          </a:xfrm>
          <a:prstGeom prst="rect">
            <a:avLst/>
          </a:prstGeom>
          <a:solidFill>
            <a:srgbClr val="D0D3FB"/>
          </a:solidFill>
          <a:ln cap="flat" cmpd="sng" w="9525">
            <a:solidFill>
              <a:srgbClr val="D0D3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96" name="Google Shape;96;p10"/>
          <p:cNvSpPr txBox="1"/>
          <p:nvPr>
            <p:ph idx="1" type="subTitle"/>
          </p:nvPr>
        </p:nvSpPr>
        <p:spPr>
          <a:xfrm>
            <a:off x="2833800" y="6360750"/>
            <a:ext cx="65244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Arial"/>
              <a:buNone/>
            </a:pPr>
            <a:r>
              <a:rPr lang="en-US" sz="1600">
                <a:solidFill>
                  <a:srgbClr val="7177E5"/>
                </a:solidFill>
              </a:rPr>
              <a:t>C</a:t>
            </a:r>
            <a:r>
              <a:rPr lang="en-US" sz="1600">
                <a:solidFill>
                  <a:srgbClr val="7177E5"/>
                </a:solidFill>
              </a:rPr>
              <a:t>opyright Stock-Trak, Inc. 2023-2024</a:t>
            </a:r>
            <a:endParaRPr sz="1600">
              <a:solidFill>
                <a:srgbClr val="7177E5"/>
              </a:solidFill>
            </a:endParaRPr>
          </a:p>
        </p:txBody>
      </p:sp>
      <p:pic>
        <p:nvPicPr>
          <p:cNvPr id="97" name="Google Shape;9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585052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083" y="2975700"/>
            <a:ext cx="4508268" cy="321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" y="3644237"/>
            <a:ext cx="4822026" cy="321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9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9"/>
          <p:cNvSpPr txBox="1"/>
          <p:nvPr/>
        </p:nvSpPr>
        <p:spPr>
          <a:xfrm>
            <a:off x="1343024" y="798987"/>
            <a:ext cx="82911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Reserve Requirements</a:t>
            </a:r>
            <a:endParaRPr/>
          </a:p>
        </p:txBody>
      </p:sp>
      <p:sp>
        <p:nvSpPr>
          <p:cNvPr id="207" name="Google Shape;207;p19"/>
          <p:cNvSpPr txBox="1"/>
          <p:nvPr>
            <p:ph idx="1" type="body"/>
          </p:nvPr>
        </p:nvSpPr>
        <p:spPr>
          <a:xfrm>
            <a:off x="1343025" y="1872675"/>
            <a:ext cx="8982000" cy="12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Tia, Eric and Ryan withdrew their entire bank balance at once, the bank wouldn’t have enough money in the vault to pay them.</a:t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09" name="Google Shape;2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9"/>
          <p:cNvPicPr preferRelativeResize="0"/>
          <p:nvPr/>
        </p:nvPicPr>
        <p:blipFill rotWithShape="1">
          <a:blip r:embed="rId6">
            <a:alphaModFix/>
          </a:blip>
          <a:srcRect b="0" l="17842" r="37404" t="0"/>
          <a:stretch/>
        </p:blipFill>
        <p:spPr>
          <a:xfrm>
            <a:off x="7410950" y="2899501"/>
            <a:ext cx="2396872" cy="32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9"/>
          <p:cNvPicPr preferRelativeResize="0"/>
          <p:nvPr/>
        </p:nvPicPr>
        <p:blipFill rotWithShape="1">
          <a:blip r:embed="rId7">
            <a:alphaModFix/>
          </a:blip>
          <a:srcRect b="0" l="32549" r="26049" t="0"/>
          <a:stretch/>
        </p:blipFill>
        <p:spPr>
          <a:xfrm flipH="1">
            <a:off x="9355327" y="2625975"/>
            <a:ext cx="3221698" cy="423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>
            <p:ph idx="1" type="body"/>
          </p:nvPr>
        </p:nvSpPr>
        <p:spPr>
          <a:xfrm>
            <a:off x="9355325" y="3938090"/>
            <a:ext cx="17790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0000"/>
                </a:solidFill>
              </a:rPr>
              <a:t>-</a:t>
            </a:r>
            <a:r>
              <a:rPr lang="en-US" sz="2600">
                <a:solidFill>
                  <a:srgbClr val="FF0000"/>
                </a:solidFill>
              </a:rPr>
              <a:t>$200</a:t>
            </a:r>
            <a:endParaRPr sz="2600">
              <a:solidFill>
                <a:srgbClr val="FF0000"/>
              </a:solidFill>
            </a:endParaRPr>
          </a:p>
        </p:txBody>
      </p:sp>
      <p:sp>
        <p:nvSpPr>
          <p:cNvPr id="213" name="Google Shape;213;p19"/>
          <p:cNvSpPr txBox="1"/>
          <p:nvPr>
            <p:ph idx="1" type="body"/>
          </p:nvPr>
        </p:nvSpPr>
        <p:spPr>
          <a:xfrm>
            <a:off x="7026600" y="3320997"/>
            <a:ext cx="177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0000"/>
                </a:solidFill>
              </a:rPr>
              <a:t>-$100</a:t>
            </a:r>
            <a:endParaRPr sz="2600">
              <a:solidFill>
                <a:srgbClr val="FF0000"/>
              </a:solidFill>
            </a:endParaRPr>
          </a:p>
        </p:txBody>
      </p:sp>
      <p:sp>
        <p:nvSpPr>
          <p:cNvPr id="214" name="Google Shape;214;p19"/>
          <p:cNvSpPr txBox="1"/>
          <p:nvPr>
            <p:ph idx="1" type="body"/>
          </p:nvPr>
        </p:nvSpPr>
        <p:spPr>
          <a:xfrm>
            <a:off x="878575" y="3938097"/>
            <a:ext cx="177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0000"/>
                </a:solidFill>
              </a:rPr>
              <a:t>-$150</a:t>
            </a:r>
            <a:endParaRPr sz="2600">
              <a:solidFill>
                <a:srgbClr val="FF0000"/>
              </a:solidFill>
            </a:endParaRPr>
          </a:p>
        </p:txBody>
      </p:sp>
      <p:pic>
        <p:nvPicPr>
          <p:cNvPr id="215" name="Google Shape;215;p19"/>
          <p:cNvPicPr preferRelativeResize="0"/>
          <p:nvPr/>
        </p:nvPicPr>
        <p:blipFill rotWithShape="1">
          <a:blip r:embed="rId8">
            <a:alphaModFix/>
          </a:blip>
          <a:srcRect b="42134" l="0" r="0" t="25867"/>
          <a:stretch/>
        </p:blipFill>
        <p:spPr>
          <a:xfrm>
            <a:off x="4564474" y="2975700"/>
            <a:ext cx="1463480" cy="187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500" y="2792650"/>
            <a:ext cx="5049800" cy="350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0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0"/>
          <p:cNvSpPr txBox="1"/>
          <p:nvPr/>
        </p:nvSpPr>
        <p:spPr>
          <a:xfrm>
            <a:off x="1343024" y="798987"/>
            <a:ext cx="82911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Reserve Requirements</a:t>
            </a:r>
            <a:endParaRPr/>
          </a:p>
        </p:txBody>
      </p:sp>
      <p:sp>
        <p:nvSpPr>
          <p:cNvPr id="224" name="Google Shape;224;p20"/>
          <p:cNvSpPr txBox="1"/>
          <p:nvPr>
            <p:ph idx="1" type="body"/>
          </p:nvPr>
        </p:nvSpPr>
        <p:spPr>
          <a:xfrm>
            <a:off x="5722600" y="2097100"/>
            <a:ext cx="5546700" cy="3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The bank only has $200 in the vault (from Tia).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However, if for some reason the bank is short on cash, they can borrow from another bank or the Federal Reserve in the short-term.</a:t>
            </a: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26" name="Google Shape;2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0"/>
          <p:cNvPicPr preferRelativeResize="0"/>
          <p:nvPr/>
        </p:nvPicPr>
        <p:blipFill rotWithShape="1">
          <a:blip r:embed="rId5">
            <a:alphaModFix/>
          </a:blip>
          <a:srcRect b="42134" l="0" r="0" t="25867"/>
          <a:stretch/>
        </p:blipFill>
        <p:spPr>
          <a:xfrm>
            <a:off x="2506760" y="2792650"/>
            <a:ext cx="1639273" cy="20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1343024" y="1217137"/>
            <a:ext cx="82911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Reserve Requirements</a:t>
            </a:r>
            <a:endParaRPr/>
          </a:p>
        </p:txBody>
      </p:sp>
      <p:sp>
        <p:nvSpPr>
          <p:cNvPr id="235" name="Google Shape;235;p21"/>
          <p:cNvSpPr txBox="1"/>
          <p:nvPr>
            <p:ph idx="1" type="body"/>
          </p:nvPr>
        </p:nvSpPr>
        <p:spPr>
          <a:xfrm>
            <a:off x="1343025" y="2558675"/>
            <a:ext cx="47445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Federal Deposit Insurance Corporation, (FDIC) is an independent agency of the US government that provides deposit insurance to depositors in US banks.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None/>
            </a:pPr>
            <a:r>
              <a:t/>
            </a:r>
            <a:endParaRPr/>
          </a:p>
        </p:txBody>
      </p:sp>
      <p:sp>
        <p:nvSpPr>
          <p:cNvPr id="236" name="Google Shape;236;p21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37" name="Google Shape;2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/>
          <p:cNvPicPr preferRelativeResize="0"/>
          <p:nvPr/>
        </p:nvPicPr>
        <p:blipFill rotWithShape="1">
          <a:blip r:embed="rId4">
            <a:alphaModFix/>
          </a:blip>
          <a:srcRect b="0" l="23908" r="0" t="0"/>
          <a:stretch/>
        </p:blipFill>
        <p:spPr>
          <a:xfrm>
            <a:off x="6427800" y="2282238"/>
            <a:ext cx="4413048" cy="3262326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2400000" dist="161925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/>
          <p:nvPr/>
        </p:nvSpPr>
        <p:spPr>
          <a:xfrm>
            <a:off x="1343025" y="992187"/>
            <a:ext cx="3476625" cy="1570038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2"/>
          <p:cNvSpPr txBox="1"/>
          <p:nvPr/>
        </p:nvSpPr>
        <p:spPr>
          <a:xfrm>
            <a:off x="1221490" y="1167501"/>
            <a:ext cx="9147995" cy="102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ct val="100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Relationship with the Government</a:t>
            </a:r>
            <a:endParaRPr/>
          </a:p>
        </p:txBody>
      </p:sp>
      <p:sp>
        <p:nvSpPr>
          <p:cNvPr id="246" name="Google Shape;246;p22"/>
          <p:cNvSpPr txBox="1"/>
          <p:nvPr>
            <p:ph idx="1" type="body"/>
          </p:nvPr>
        </p:nvSpPr>
        <p:spPr>
          <a:xfrm>
            <a:off x="1343025" y="2672925"/>
            <a:ext cx="4465800" cy="25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government obtains revenue through taxes and selling Treasury Bonds to investors and banks, which creates the initial cash "seed" for lending.</a:t>
            </a:r>
            <a:endParaRPr/>
          </a:p>
        </p:txBody>
      </p:sp>
      <p:sp>
        <p:nvSpPr>
          <p:cNvPr id="247" name="Google Shape;247;p22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 rotWithShape="1">
          <a:blip r:embed="rId4">
            <a:alphaModFix/>
          </a:blip>
          <a:srcRect b="0" l="9035" r="20487" t="0"/>
          <a:stretch/>
        </p:blipFill>
        <p:spPr>
          <a:xfrm>
            <a:off x="6171100" y="2192125"/>
            <a:ext cx="3596274" cy="34729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2400000" dist="161925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/>
          <p:nvPr/>
        </p:nvSpPr>
        <p:spPr>
          <a:xfrm>
            <a:off x="1343025" y="992187"/>
            <a:ext cx="3476625" cy="1570038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1221490" y="1167501"/>
            <a:ext cx="9147995" cy="102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Trust and Money Creation</a:t>
            </a:r>
            <a:endParaRPr/>
          </a:p>
        </p:txBody>
      </p:sp>
      <p:sp>
        <p:nvSpPr>
          <p:cNvPr id="257" name="Google Shape;257;p23"/>
          <p:cNvSpPr txBox="1"/>
          <p:nvPr>
            <p:ph idx="1" type="body"/>
          </p:nvPr>
        </p:nvSpPr>
        <p:spPr>
          <a:xfrm>
            <a:off x="1343025" y="2192125"/>
            <a:ext cx="5441400" cy="3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</a:pPr>
            <a:r>
              <a:rPr lang="en-US"/>
              <a:t> Money creation relies on the trust depositors have in the banking system.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</a:pPr>
            <a:r>
              <a:rPr lang="en-US"/>
              <a:t> Depositors believe their money is safe and can be accessed when needed.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</a:pPr>
            <a:r>
              <a:rPr lang="en-US"/>
              <a:t> Lending and money creation support economic activity and investment.</a:t>
            </a:r>
            <a:endParaRPr/>
          </a:p>
        </p:txBody>
      </p:sp>
      <p:sp>
        <p:nvSpPr>
          <p:cNvPr id="258" name="Google Shape;258;p23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59" name="Google Shape;2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0069" y="2344525"/>
            <a:ext cx="5859533" cy="390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"/>
          <p:cNvSpPr/>
          <p:nvPr/>
        </p:nvSpPr>
        <p:spPr>
          <a:xfrm>
            <a:off x="1343025" y="992187"/>
            <a:ext cx="3476625" cy="1570038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4"/>
          <p:cNvSpPr txBox="1"/>
          <p:nvPr/>
        </p:nvSpPr>
        <p:spPr>
          <a:xfrm>
            <a:off x="1221490" y="1167501"/>
            <a:ext cx="9147995" cy="102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Currency Backing</a:t>
            </a:r>
            <a:endParaRPr/>
          </a:p>
        </p:txBody>
      </p:sp>
      <p:sp>
        <p:nvSpPr>
          <p:cNvPr id="268" name="Google Shape;268;p24"/>
          <p:cNvSpPr txBox="1"/>
          <p:nvPr>
            <p:ph idx="1" type="body"/>
          </p:nvPr>
        </p:nvSpPr>
        <p:spPr>
          <a:xfrm>
            <a:off x="1282263" y="2192117"/>
            <a:ext cx="90264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T</a:t>
            </a:r>
            <a:r>
              <a:rPr lang="en-US"/>
              <a:t>he value of the dollar is based on all the loans that created the money to begin with.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Money has value because we trust most people will pay back their loans.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We charge interest on loans to protect against some loans defaulting (not being repaid). 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If too many loans are not repaid, the money supply contracts, which can cause deflation and a recession.</a:t>
            </a:r>
            <a:endParaRPr/>
          </a:p>
        </p:txBody>
      </p:sp>
      <p:sp>
        <p:nvSpPr>
          <p:cNvPr id="269" name="Google Shape;269;p24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70" name="Google Shape;2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/>
          <p:nvPr/>
        </p:nvSpPr>
        <p:spPr>
          <a:xfrm>
            <a:off x="1343025" y="992187"/>
            <a:ext cx="3476625" cy="1570038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5"/>
          <p:cNvSpPr txBox="1"/>
          <p:nvPr/>
        </p:nvSpPr>
        <p:spPr>
          <a:xfrm>
            <a:off x="1221490" y="1167501"/>
            <a:ext cx="9147995" cy="102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Gold Standard</a:t>
            </a:r>
            <a:endParaRPr/>
          </a:p>
        </p:txBody>
      </p:sp>
      <p:sp>
        <p:nvSpPr>
          <p:cNvPr id="278" name="Google Shape;278;p25"/>
          <p:cNvSpPr txBox="1"/>
          <p:nvPr>
            <p:ph idx="1" type="body"/>
          </p:nvPr>
        </p:nvSpPr>
        <p:spPr>
          <a:xfrm>
            <a:off x="1343025" y="2192125"/>
            <a:ext cx="5886000" cy="3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</a:pPr>
            <a:r>
              <a:rPr lang="en-US"/>
              <a:t> Historically, the total amount of money in circulation was directly proportional to the amount of gold mined.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</a:pPr>
            <a:r>
              <a:rPr lang="en-US"/>
              <a:t> Banks had to physically move gold reserves between them for transactions.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Char char="•"/>
            </a:pPr>
            <a:r>
              <a:rPr lang="en-US"/>
              <a:t> The Gold Standard was ended in the United States in 1976.</a:t>
            </a:r>
            <a:endParaRPr/>
          </a:p>
        </p:txBody>
      </p:sp>
      <p:sp>
        <p:nvSpPr>
          <p:cNvPr id="279" name="Google Shape;279;p25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80" name="Google Shape;2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875" y="2192119"/>
            <a:ext cx="4141650" cy="41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/>
          <p:nvPr>
            <p:ph type="title"/>
          </p:nvPr>
        </p:nvSpPr>
        <p:spPr>
          <a:xfrm>
            <a:off x="587375" y="638175"/>
            <a:ext cx="6308725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lang="en-US"/>
              <a:t>Discussion Questions</a:t>
            </a:r>
            <a:endParaRPr/>
          </a:p>
        </p:txBody>
      </p:sp>
      <p:sp>
        <p:nvSpPr>
          <p:cNvPr id="288" name="Google Shape;288;p26"/>
          <p:cNvSpPr txBox="1"/>
          <p:nvPr>
            <p:ph idx="1" type="body"/>
          </p:nvPr>
        </p:nvSpPr>
        <p:spPr>
          <a:xfrm>
            <a:off x="587375" y="2678906"/>
            <a:ext cx="5508625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Work Sans Medium"/>
              <a:buNone/>
            </a:pPr>
            <a:r>
              <a:rPr b="0" i="0" lang="en-US">
                <a:solidFill>
                  <a:srgbClr val="002060"/>
                </a:solidFill>
              </a:rPr>
              <a:t>How does the creation of money through loans impact the total amount of money in circulation?</a:t>
            </a:r>
            <a:endParaRPr/>
          </a:p>
        </p:txBody>
      </p:sp>
      <p:sp>
        <p:nvSpPr>
          <p:cNvPr id="289" name="Google Shape;289;p26"/>
          <p:cNvSpPr/>
          <p:nvPr/>
        </p:nvSpPr>
        <p:spPr>
          <a:xfrm>
            <a:off x="4485150" y="6378600"/>
            <a:ext cx="2844000" cy="403200"/>
          </a:xfrm>
          <a:prstGeom prst="rect">
            <a:avLst/>
          </a:prstGeom>
          <a:solidFill>
            <a:srgbClr val="D0D3FB"/>
          </a:solidFill>
          <a:ln cap="flat" cmpd="sng" w="9525">
            <a:solidFill>
              <a:srgbClr val="D0D3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90" name="Google Shape;2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563" y="618177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"/>
          <p:cNvSpPr txBox="1"/>
          <p:nvPr>
            <p:ph type="title"/>
          </p:nvPr>
        </p:nvSpPr>
        <p:spPr>
          <a:xfrm>
            <a:off x="587375" y="638175"/>
            <a:ext cx="6308725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lang="en-US"/>
              <a:t>Discussion Questions</a:t>
            </a:r>
            <a:endParaRPr/>
          </a:p>
        </p:txBody>
      </p:sp>
      <p:sp>
        <p:nvSpPr>
          <p:cNvPr id="297" name="Google Shape;297;p27"/>
          <p:cNvSpPr txBox="1"/>
          <p:nvPr>
            <p:ph idx="1" type="body"/>
          </p:nvPr>
        </p:nvSpPr>
        <p:spPr>
          <a:xfrm>
            <a:off x="587375" y="2678906"/>
            <a:ext cx="5508625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Work Sans Medium"/>
              <a:buNone/>
            </a:pPr>
            <a:r>
              <a:rPr b="0" i="0" lang="en-US">
                <a:solidFill>
                  <a:srgbClr val="002060"/>
                </a:solidFill>
              </a:rPr>
              <a:t>What is the role of reserve requirements in preventing banks from loaning out the same dollar infinitely?</a:t>
            </a:r>
            <a:endParaRPr/>
          </a:p>
        </p:txBody>
      </p:sp>
      <p:sp>
        <p:nvSpPr>
          <p:cNvPr id="298" name="Google Shape;298;p27"/>
          <p:cNvSpPr/>
          <p:nvPr/>
        </p:nvSpPr>
        <p:spPr>
          <a:xfrm>
            <a:off x="4485150" y="6378600"/>
            <a:ext cx="2844000" cy="403200"/>
          </a:xfrm>
          <a:prstGeom prst="rect">
            <a:avLst/>
          </a:prstGeom>
          <a:solidFill>
            <a:srgbClr val="D0D3FB"/>
          </a:solidFill>
          <a:ln cap="flat" cmpd="sng" w="9525">
            <a:solidFill>
              <a:srgbClr val="D0D3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299" name="Google Shape;2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563" y="618177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/>
          <p:nvPr>
            <p:ph type="title"/>
          </p:nvPr>
        </p:nvSpPr>
        <p:spPr>
          <a:xfrm>
            <a:off x="587375" y="638175"/>
            <a:ext cx="6308725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lang="en-US"/>
              <a:t>Discussion Questions</a:t>
            </a:r>
            <a:endParaRPr/>
          </a:p>
        </p:txBody>
      </p:sp>
      <p:sp>
        <p:nvSpPr>
          <p:cNvPr id="306" name="Google Shape;306;p28"/>
          <p:cNvSpPr txBox="1"/>
          <p:nvPr>
            <p:ph idx="1" type="body"/>
          </p:nvPr>
        </p:nvSpPr>
        <p:spPr>
          <a:xfrm>
            <a:off x="587375" y="2678906"/>
            <a:ext cx="5508625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Work Sans Medium"/>
              <a:buNone/>
            </a:pPr>
            <a:r>
              <a:rPr b="0" i="0" lang="en-US">
                <a:solidFill>
                  <a:srgbClr val="002060"/>
                </a:solidFill>
              </a:rPr>
              <a:t>Why did the United States move away from the Gold Standard and how did this change the way money is created and backed?</a:t>
            </a:r>
            <a:endParaRPr/>
          </a:p>
        </p:txBody>
      </p:sp>
      <p:sp>
        <p:nvSpPr>
          <p:cNvPr id="307" name="Google Shape;307;p28"/>
          <p:cNvSpPr/>
          <p:nvPr/>
        </p:nvSpPr>
        <p:spPr>
          <a:xfrm>
            <a:off x="4485150" y="6378600"/>
            <a:ext cx="2844000" cy="403200"/>
          </a:xfrm>
          <a:prstGeom prst="rect">
            <a:avLst/>
          </a:prstGeom>
          <a:solidFill>
            <a:srgbClr val="D0D3FB"/>
          </a:solidFill>
          <a:ln cap="flat" cmpd="sng" w="9525">
            <a:solidFill>
              <a:srgbClr val="D0D3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308" name="Google Shape;3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563" y="618177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"/>
          <p:cNvSpPr/>
          <p:nvPr/>
        </p:nvSpPr>
        <p:spPr>
          <a:xfrm>
            <a:off x="1343025" y="992187"/>
            <a:ext cx="3476625" cy="1570038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1"/>
          <p:cNvSpPr txBox="1"/>
          <p:nvPr/>
        </p:nvSpPr>
        <p:spPr>
          <a:xfrm>
            <a:off x="1343025" y="1217125"/>
            <a:ext cx="91290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ct val="100000"/>
              <a:buFont typeface="Barlow Condensed"/>
              <a:buNone/>
            </a:pPr>
            <a:r>
              <a:rPr b="1" lang="en-US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What is Fractional Reserve Banking</a:t>
            </a: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?</a:t>
            </a:r>
            <a:endParaRPr/>
          </a:p>
        </p:txBody>
      </p:sp>
      <p:sp>
        <p:nvSpPr>
          <p:cNvPr id="105" name="Google Shape;105;p11"/>
          <p:cNvSpPr txBox="1"/>
          <p:nvPr>
            <p:ph idx="1" type="body"/>
          </p:nvPr>
        </p:nvSpPr>
        <p:spPr>
          <a:xfrm>
            <a:off x="1343025" y="2290825"/>
            <a:ext cx="65733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</a:t>
            </a:r>
            <a:r>
              <a:rPr lang="en-US"/>
              <a:t>Fractional Reserve Banking system requires banks and credit unions to keep a certain percentage (e.g. 3% or 10%) of their customers’ deposits available for withdrawals.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rest can be used to make loans to other individuals or businesses.</a:t>
            </a:r>
            <a:endParaRPr/>
          </a:p>
        </p:txBody>
      </p:sp>
      <p:pic>
        <p:nvPicPr>
          <p:cNvPr id="106" name="Google Shape;106;p11"/>
          <p:cNvPicPr preferRelativeResize="0"/>
          <p:nvPr/>
        </p:nvPicPr>
        <p:blipFill rotWithShape="1">
          <a:blip r:embed="rId3">
            <a:alphaModFix/>
          </a:blip>
          <a:srcRect b="22795" l="0" r="0" t="26760"/>
          <a:stretch/>
        </p:blipFill>
        <p:spPr>
          <a:xfrm>
            <a:off x="8574375" y="1940075"/>
            <a:ext cx="2437350" cy="491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1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08" name="Google Shape;10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4400"/>
              <a:buFont typeface="Barlow Condensed"/>
              <a:buNone/>
            </a:pPr>
            <a:r>
              <a:rPr lang="en-US"/>
              <a:t>Key Takeaways</a:t>
            </a:r>
            <a:endParaRPr/>
          </a:p>
        </p:txBody>
      </p:sp>
      <p:sp>
        <p:nvSpPr>
          <p:cNvPr id="315" name="Google Shape;315;p29"/>
          <p:cNvSpPr txBox="1"/>
          <p:nvPr>
            <p:ph idx="3" type="body"/>
          </p:nvPr>
        </p:nvSpPr>
        <p:spPr>
          <a:xfrm>
            <a:off x="988467" y="2792882"/>
            <a:ext cx="4779600" cy="3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/>
              <a:t>Money in the United States (and many other countries) is created as a form of debt.</a:t>
            </a:r>
            <a:endParaRPr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/>
              <a:t>Banks create loans for people and businesses. </a:t>
            </a:r>
            <a:endParaRPr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/>
              <a:t>Reserve requirements prevent banks from loaning out the same dollar infinitely.</a:t>
            </a:r>
            <a:endParaRPr/>
          </a:p>
        </p:txBody>
      </p:sp>
      <p:sp>
        <p:nvSpPr>
          <p:cNvPr id="316" name="Google Shape;316;p29"/>
          <p:cNvSpPr txBox="1"/>
          <p:nvPr>
            <p:ph idx="4" type="body"/>
          </p:nvPr>
        </p:nvSpPr>
        <p:spPr>
          <a:xfrm>
            <a:off x="6387667" y="2792869"/>
            <a:ext cx="4779600" cy="3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/>
              <a:t>Money created by debt is ultimately used to produce goods and services.</a:t>
            </a:r>
            <a:endParaRPr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/>
              <a:t>The Gold Standard was ended in the United States in 1976.</a:t>
            </a:r>
            <a:endParaRPr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/>
              <a:t>Today, currency is indirectly backed by the value of goods and services produced using borrowed funds.</a:t>
            </a:r>
            <a:endParaRPr/>
          </a:p>
        </p:txBody>
      </p:sp>
      <p:sp>
        <p:nvSpPr>
          <p:cNvPr id="317" name="Google Shape;317;p29"/>
          <p:cNvSpPr/>
          <p:nvPr/>
        </p:nvSpPr>
        <p:spPr>
          <a:xfrm>
            <a:off x="4485150" y="6378600"/>
            <a:ext cx="2844000" cy="403200"/>
          </a:xfrm>
          <a:prstGeom prst="rect">
            <a:avLst/>
          </a:prstGeom>
          <a:solidFill>
            <a:srgbClr val="D0D3FB"/>
          </a:solidFill>
          <a:ln cap="flat" cmpd="sng" w="9525">
            <a:solidFill>
              <a:srgbClr val="D0D3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318" name="Google Shape;3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563" y="618177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2"/>
          <p:cNvSpPr txBox="1"/>
          <p:nvPr/>
        </p:nvSpPr>
        <p:spPr>
          <a:xfrm>
            <a:off x="1343025" y="893850"/>
            <a:ext cx="91290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lang="en-US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Reserve System</a:t>
            </a:r>
            <a:endParaRPr/>
          </a:p>
        </p:txBody>
      </p:sp>
      <p:sp>
        <p:nvSpPr>
          <p:cNvPr id="116" name="Google Shape;116;p12"/>
          <p:cNvSpPr txBox="1"/>
          <p:nvPr>
            <p:ph idx="1" type="body"/>
          </p:nvPr>
        </p:nvSpPr>
        <p:spPr>
          <a:xfrm>
            <a:off x="1562675" y="1796700"/>
            <a:ext cx="46452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Tia deposits $200 into her savings account.</a:t>
            </a:r>
            <a:endParaRPr/>
          </a:p>
        </p:txBody>
      </p:sp>
      <p:pic>
        <p:nvPicPr>
          <p:cNvPr id="117" name="Google Shape;117;p12"/>
          <p:cNvPicPr preferRelativeResize="0"/>
          <p:nvPr/>
        </p:nvPicPr>
        <p:blipFill rotWithShape="1">
          <a:blip r:embed="rId3">
            <a:alphaModFix/>
          </a:blip>
          <a:srcRect b="0" l="28893" r="28914" t="0"/>
          <a:stretch/>
        </p:blipFill>
        <p:spPr>
          <a:xfrm flipH="1">
            <a:off x="2231239" y="1967550"/>
            <a:ext cx="3308074" cy="46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2"/>
          <p:cNvSpPr txBox="1"/>
          <p:nvPr>
            <p:ph idx="1" type="body"/>
          </p:nvPr>
        </p:nvSpPr>
        <p:spPr>
          <a:xfrm>
            <a:off x="4819725" y="3858040"/>
            <a:ext cx="17790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6"/>
                </a:solidFill>
              </a:rPr>
              <a:t>+ </a:t>
            </a:r>
            <a:r>
              <a:rPr lang="en-US" sz="2600">
                <a:solidFill>
                  <a:schemeClr val="accent6"/>
                </a:solidFill>
              </a:rPr>
              <a:t>$200</a:t>
            </a:r>
            <a:endParaRPr sz="2600">
              <a:solidFill>
                <a:schemeClr val="accent6"/>
              </a:solidFill>
            </a:endParaRPr>
          </a:p>
        </p:txBody>
      </p:sp>
      <p:sp>
        <p:nvSpPr>
          <p:cNvPr id="119" name="Google Shape;119;p12"/>
          <p:cNvSpPr txBox="1"/>
          <p:nvPr>
            <p:ph idx="1" type="body"/>
          </p:nvPr>
        </p:nvSpPr>
        <p:spPr>
          <a:xfrm>
            <a:off x="7382728" y="1738950"/>
            <a:ext cx="36093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852"/>
              <a:buNone/>
            </a:pPr>
            <a:r>
              <a:rPr lang="en-US" sz="2625">
                <a:solidFill>
                  <a:schemeClr val="dk2"/>
                </a:solidFill>
              </a:rPr>
              <a:t>Total Deposits</a:t>
            </a:r>
            <a:endParaRPr sz="2625">
              <a:solidFill>
                <a:schemeClr val="dk2"/>
              </a:solidFill>
            </a:endParaRPr>
          </a:p>
          <a:p>
            <a:pPr indent="-395287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Char char="•"/>
            </a:pPr>
            <a:r>
              <a:rPr lang="en-US" sz="2625">
                <a:solidFill>
                  <a:schemeClr val="dk2"/>
                </a:solidFill>
              </a:rPr>
              <a:t>$200 - Savings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20" name="Google Shape;120;p12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21" name="Google Shape;12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6613" y="3260900"/>
            <a:ext cx="4472883" cy="318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3"/>
          <p:cNvSpPr txBox="1"/>
          <p:nvPr/>
        </p:nvSpPr>
        <p:spPr>
          <a:xfrm>
            <a:off x="1343025" y="893850"/>
            <a:ext cx="91290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lang="en-US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Reserve System</a:t>
            </a:r>
            <a:endParaRPr/>
          </a:p>
        </p:txBody>
      </p:sp>
      <p:sp>
        <p:nvSpPr>
          <p:cNvPr id="130" name="Google Shape;130;p13"/>
          <p:cNvSpPr txBox="1"/>
          <p:nvPr>
            <p:ph idx="1" type="body"/>
          </p:nvPr>
        </p:nvSpPr>
        <p:spPr>
          <a:xfrm>
            <a:off x="1343025" y="2644050"/>
            <a:ext cx="51513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Deposits from Tia</a:t>
            </a:r>
            <a:r>
              <a:rPr lang="en-US"/>
              <a:t>: $200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31" name="Google Shape;131;p13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32" name="Google Shape;13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6742375" y="2644050"/>
            <a:ext cx="45846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Bank Liability: </a:t>
            </a:r>
            <a:r>
              <a:rPr lang="en-US"/>
              <a:t>$0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34" name="Google Shape;134;p13"/>
          <p:cNvSpPr txBox="1"/>
          <p:nvPr>
            <p:ph idx="1" type="body"/>
          </p:nvPr>
        </p:nvSpPr>
        <p:spPr>
          <a:xfrm>
            <a:off x="1343025" y="3844383"/>
            <a:ext cx="51513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Money Supply: </a:t>
            </a:r>
            <a:r>
              <a:rPr lang="en-US"/>
              <a:t>$200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35" name="Google Shape;135;p13"/>
          <p:cNvSpPr txBox="1"/>
          <p:nvPr>
            <p:ph idx="1" type="body"/>
          </p:nvPr>
        </p:nvSpPr>
        <p:spPr>
          <a:xfrm>
            <a:off x="1591800" y="1944975"/>
            <a:ext cx="9008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500">
                <a:latin typeface="Work Sans"/>
                <a:ea typeface="Work Sans"/>
                <a:cs typeface="Work Sans"/>
                <a:sym typeface="Work Sans"/>
              </a:rPr>
              <a:t>Totals</a:t>
            </a:r>
            <a:endParaRPr sz="3725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74" y="2339749"/>
            <a:ext cx="5769098" cy="38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1343025" y="893850"/>
            <a:ext cx="91290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lang="en-US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Reserve System</a:t>
            </a:r>
            <a:endParaRPr/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1665375" y="2132850"/>
            <a:ext cx="44730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Eric takes out a bank loan for $150 and deposits it into his checking account.</a:t>
            </a:r>
            <a:endParaRPr/>
          </a:p>
        </p:txBody>
      </p:sp>
      <p:sp>
        <p:nvSpPr>
          <p:cNvPr id="145" name="Google Shape;145;p14"/>
          <p:cNvSpPr txBox="1"/>
          <p:nvPr>
            <p:ph idx="1" type="body"/>
          </p:nvPr>
        </p:nvSpPr>
        <p:spPr>
          <a:xfrm>
            <a:off x="7319552" y="1967550"/>
            <a:ext cx="34767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852"/>
              <a:buNone/>
            </a:pPr>
            <a:r>
              <a:rPr lang="en-US" sz="2625">
                <a:solidFill>
                  <a:schemeClr val="dk2"/>
                </a:solidFill>
              </a:rPr>
              <a:t>Total Deposits</a:t>
            </a:r>
            <a:endParaRPr sz="2625">
              <a:solidFill>
                <a:schemeClr val="dk2"/>
              </a:solidFill>
            </a:endParaRPr>
          </a:p>
          <a:p>
            <a:pPr indent="-395287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Char char="•"/>
            </a:pPr>
            <a:r>
              <a:rPr lang="en-US" sz="2625">
                <a:solidFill>
                  <a:schemeClr val="dk2"/>
                </a:solidFill>
              </a:rPr>
              <a:t>$50 - Savings</a:t>
            </a:r>
            <a:endParaRPr sz="2625">
              <a:solidFill>
                <a:schemeClr val="dk2"/>
              </a:solidFill>
            </a:endParaRPr>
          </a:p>
          <a:p>
            <a:pPr indent="-395287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25"/>
              <a:buChar char="•"/>
            </a:pPr>
            <a:r>
              <a:rPr lang="en-US" sz="2625">
                <a:solidFill>
                  <a:schemeClr val="dk2"/>
                </a:solidFill>
              </a:rPr>
              <a:t>$150 - Loans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46" name="Google Shape;146;p14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47" name="Google Shape;14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6613" y="3260900"/>
            <a:ext cx="4472883" cy="318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1343025" y="893850"/>
            <a:ext cx="91290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lang="en-US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Reserve System</a:t>
            </a:r>
            <a:endParaRPr/>
          </a:p>
        </p:txBody>
      </p:sp>
      <p:sp>
        <p:nvSpPr>
          <p:cNvPr id="156" name="Google Shape;156;p15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5"/>
          <p:cNvSpPr txBox="1"/>
          <p:nvPr>
            <p:ph idx="1" type="body"/>
          </p:nvPr>
        </p:nvSpPr>
        <p:spPr>
          <a:xfrm>
            <a:off x="1077100" y="2584650"/>
            <a:ext cx="59241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Deposits from Tia</a:t>
            </a:r>
            <a:r>
              <a:rPr lang="en-US"/>
              <a:t>: $200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Deposits from Eric:</a:t>
            </a:r>
            <a:r>
              <a:rPr lang="en-US"/>
              <a:t> $150</a:t>
            </a:r>
            <a:endParaRPr/>
          </a:p>
        </p:txBody>
      </p:sp>
      <p:sp>
        <p:nvSpPr>
          <p:cNvPr id="159" name="Google Shape;159;p15"/>
          <p:cNvSpPr txBox="1"/>
          <p:nvPr>
            <p:ph idx="1" type="body"/>
          </p:nvPr>
        </p:nvSpPr>
        <p:spPr>
          <a:xfrm>
            <a:off x="6614800" y="2584650"/>
            <a:ext cx="51513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Bank Liability: </a:t>
            </a:r>
            <a:r>
              <a:rPr lang="en-US"/>
              <a:t>$150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60" name="Google Shape;160;p15"/>
          <p:cNvSpPr txBox="1"/>
          <p:nvPr>
            <p:ph idx="1" type="body"/>
          </p:nvPr>
        </p:nvSpPr>
        <p:spPr>
          <a:xfrm>
            <a:off x="1077100" y="4305746"/>
            <a:ext cx="51513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Money Supply: </a:t>
            </a:r>
            <a:r>
              <a:rPr lang="en-US"/>
              <a:t>$350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61" name="Google Shape;161;p15"/>
          <p:cNvSpPr txBox="1"/>
          <p:nvPr>
            <p:ph idx="1" type="body"/>
          </p:nvPr>
        </p:nvSpPr>
        <p:spPr>
          <a:xfrm>
            <a:off x="1463500" y="1967550"/>
            <a:ext cx="9008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500">
                <a:latin typeface="Work Sans"/>
                <a:ea typeface="Work Sans"/>
                <a:cs typeface="Work Sans"/>
                <a:sym typeface="Work Sans"/>
              </a:rPr>
              <a:t>Totals</a:t>
            </a:r>
            <a:endParaRPr sz="3725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1343025" y="893850"/>
            <a:ext cx="91290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lang="en-US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Reserve System</a:t>
            </a:r>
            <a:endParaRPr/>
          </a:p>
        </p:txBody>
      </p:sp>
      <p:sp>
        <p:nvSpPr>
          <p:cNvPr id="169" name="Google Shape;169;p16"/>
          <p:cNvSpPr txBox="1"/>
          <p:nvPr>
            <p:ph idx="1" type="body"/>
          </p:nvPr>
        </p:nvSpPr>
        <p:spPr>
          <a:xfrm>
            <a:off x="1759275" y="1816800"/>
            <a:ext cx="36093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Ryan</a:t>
            </a:r>
            <a:r>
              <a:rPr lang="en-US"/>
              <a:t> needs a $100 loan.</a:t>
            </a:r>
            <a:endParaRPr/>
          </a:p>
        </p:txBody>
      </p:sp>
      <p:sp>
        <p:nvSpPr>
          <p:cNvPr id="170" name="Google Shape;170;p16"/>
          <p:cNvSpPr txBox="1"/>
          <p:nvPr>
            <p:ph idx="1" type="body"/>
          </p:nvPr>
        </p:nvSpPr>
        <p:spPr>
          <a:xfrm>
            <a:off x="7256550" y="1816800"/>
            <a:ext cx="44730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852"/>
              <a:buNone/>
            </a:pPr>
            <a:r>
              <a:rPr lang="en-US" sz="2625">
                <a:solidFill>
                  <a:schemeClr val="dk2"/>
                </a:solidFill>
              </a:rPr>
              <a:t>Total Deposits</a:t>
            </a:r>
            <a:endParaRPr sz="2625">
              <a:solidFill>
                <a:schemeClr val="dk2"/>
              </a:solidFill>
            </a:endParaRPr>
          </a:p>
          <a:p>
            <a:pPr indent="-395287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Char char="•"/>
            </a:pPr>
            <a:r>
              <a:rPr lang="en-US" sz="2625">
                <a:solidFill>
                  <a:schemeClr val="dk2"/>
                </a:solidFill>
              </a:rPr>
              <a:t>$200 Savings</a:t>
            </a:r>
            <a:endParaRPr sz="2625">
              <a:solidFill>
                <a:schemeClr val="dk2"/>
              </a:solidFill>
            </a:endParaRPr>
          </a:p>
          <a:p>
            <a:pPr indent="-395287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25"/>
              <a:buChar char="•"/>
            </a:pPr>
            <a:r>
              <a:rPr lang="en-US" sz="2625">
                <a:solidFill>
                  <a:schemeClr val="dk2"/>
                </a:solidFill>
              </a:rPr>
              <a:t>$250 ‘Created Money’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71" name="Google Shape;171;p16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72" name="Google Shape;1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6613" y="3260900"/>
            <a:ext cx="4472883" cy="318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 rotWithShape="1">
          <a:blip r:embed="rId5">
            <a:alphaModFix/>
          </a:blip>
          <a:srcRect b="0" l="19458" r="0" t="0"/>
          <a:stretch/>
        </p:blipFill>
        <p:spPr>
          <a:xfrm>
            <a:off x="809575" y="2290450"/>
            <a:ext cx="5706716" cy="386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/>
          <p:nvPr/>
        </p:nvSpPr>
        <p:spPr>
          <a:xfrm>
            <a:off x="1343025" y="992187"/>
            <a:ext cx="3476700" cy="1569900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7"/>
          <p:cNvSpPr txBox="1"/>
          <p:nvPr/>
        </p:nvSpPr>
        <p:spPr>
          <a:xfrm>
            <a:off x="1343025" y="893850"/>
            <a:ext cx="91290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lang="en-US" sz="6000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Reserve System</a:t>
            </a:r>
            <a:endParaRPr/>
          </a:p>
        </p:txBody>
      </p:sp>
      <p:sp>
        <p:nvSpPr>
          <p:cNvPr id="182" name="Google Shape;182;p17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83" name="Google Shape;1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7"/>
          <p:cNvSpPr txBox="1"/>
          <p:nvPr>
            <p:ph idx="1" type="body"/>
          </p:nvPr>
        </p:nvSpPr>
        <p:spPr>
          <a:xfrm>
            <a:off x="1061175" y="2653525"/>
            <a:ext cx="5445600" cy="21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Deposits from Tia</a:t>
            </a:r>
            <a:r>
              <a:rPr lang="en-US"/>
              <a:t>: $200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Deposits from Eric:</a:t>
            </a:r>
            <a:r>
              <a:rPr lang="en-US"/>
              <a:t> $150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Deposits from Ryan:</a:t>
            </a:r>
            <a:r>
              <a:rPr lang="en-US"/>
              <a:t> $100</a:t>
            </a:r>
            <a:endParaRPr/>
          </a:p>
        </p:txBody>
      </p:sp>
      <p:sp>
        <p:nvSpPr>
          <p:cNvPr id="185" name="Google Shape;185;p17"/>
          <p:cNvSpPr txBox="1"/>
          <p:nvPr>
            <p:ph idx="1" type="body"/>
          </p:nvPr>
        </p:nvSpPr>
        <p:spPr>
          <a:xfrm>
            <a:off x="6730050" y="2584650"/>
            <a:ext cx="4772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Bank Liability: </a:t>
            </a:r>
            <a:r>
              <a:rPr lang="en-US"/>
              <a:t>$250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86" name="Google Shape;186;p17"/>
          <p:cNvSpPr txBox="1"/>
          <p:nvPr>
            <p:ph idx="1" type="body"/>
          </p:nvPr>
        </p:nvSpPr>
        <p:spPr>
          <a:xfrm>
            <a:off x="1208325" y="4900708"/>
            <a:ext cx="51513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Total Money Supply: </a:t>
            </a:r>
            <a:r>
              <a:rPr lang="en-US"/>
              <a:t>$450</a:t>
            </a:r>
            <a:endParaRPr sz="2625">
              <a:solidFill>
                <a:schemeClr val="dk2"/>
              </a:solidFill>
            </a:endParaRPr>
          </a:p>
        </p:txBody>
      </p:sp>
      <p:sp>
        <p:nvSpPr>
          <p:cNvPr id="187" name="Google Shape;187;p17"/>
          <p:cNvSpPr txBox="1"/>
          <p:nvPr>
            <p:ph idx="1" type="body"/>
          </p:nvPr>
        </p:nvSpPr>
        <p:spPr>
          <a:xfrm>
            <a:off x="1463500" y="1967550"/>
            <a:ext cx="9008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500">
                <a:latin typeface="Work Sans"/>
                <a:ea typeface="Work Sans"/>
                <a:cs typeface="Work Sans"/>
                <a:sym typeface="Work Sans"/>
              </a:rPr>
              <a:t>Totals</a:t>
            </a:r>
            <a:endParaRPr sz="3725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/>
          <p:nvPr/>
        </p:nvSpPr>
        <p:spPr>
          <a:xfrm>
            <a:off x="1343025" y="992187"/>
            <a:ext cx="3476625" cy="1570038"/>
          </a:xfrm>
          <a:prstGeom prst="rect">
            <a:avLst/>
          </a:prstGeom>
          <a:solidFill>
            <a:srgbClr val="D0D3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1343024" y="1217137"/>
            <a:ext cx="8291169" cy="107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8F4"/>
              </a:buClr>
              <a:buSzPts val="6000"/>
              <a:buFont typeface="Barlow Condensed"/>
              <a:buNone/>
            </a:pPr>
            <a:r>
              <a:rPr b="1" i="0" lang="en-US" sz="6000" u="none" cap="none" strike="noStrike">
                <a:solidFill>
                  <a:srgbClr val="6468F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Reserve Requirements</a:t>
            </a:r>
            <a:endParaRPr/>
          </a:p>
        </p:txBody>
      </p:sp>
      <p:sp>
        <p:nvSpPr>
          <p:cNvPr id="195" name="Google Shape;195;p18"/>
          <p:cNvSpPr txBox="1"/>
          <p:nvPr>
            <p:ph idx="1" type="body"/>
          </p:nvPr>
        </p:nvSpPr>
        <p:spPr>
          <a:xfrm>
            <a:off x="1343025" y="2210907"/>
            <a:ext cx="90264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 </a:t>
            </a:r>
            <a:r>
              <a:rPr lang="en-US"/>
              <a:t>Reserve Requirements are rules that banks must follow to prevent them from loaning out the same dollar infinitely.</a:t>
            </a:r>
            <a:endParaRPr/>
          </a:p>
          <a:p>
            <a:pPr indent="-228600" lvl="0" marL="2286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 They can be held in bank vaults or on deposit with the Federal Reserve Bank.</a:t>
            </a:r>
            <a:endParaRPr/>
          </a:p>
          <a:p>
            <a:pPr indent="-228600" lvl="0" marL="2286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/>
              <a:t> They </a:t>
            </a:r>
            <a:r>
              <a:rPr lang="en-US"/>
              <a:t>were created to prevent panic from depositors.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464669"/>
              </a:buClr>
              <a:buSzPts val="3600"/>
              <a:buFont typeface="Work Sans Medium"/>
              <a:buNone/>
            </a:pPr>
            <a:r>
              <a:t/>
            </a: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4523850" y="6241025"/>
            <a:ext cx="3221700" cy="61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97" name="Google Shape;1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813" y="6231525"/>
            <a:ext cx="3076725" cy="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