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themeOverride+xml" PartName="/ppt/theme/themeOverr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embeddedFontLst>
    <p:embeddedFont>
      <p:font typeface="Roboto"/>
      <p:regular r:id="rId22"/>
      <p:bold r:id="rId23"/>
      <p:italic r:id="rId24"/>
      <p:boldItalic r:id="rId25"/>
    </p:embeddedFont>
    <p:embeddedFont>
      <p:font typeface="Lato"/>
      <p:regular r:id="rId26"/>
      <p:bold r:id="rId27"/>
      <p:italic r:id="rId28"/>
      <p:boldItalic r:id="rId29"/>
    </p:embeddedFont>
    <p:embeddedFont>
      <p:font typeface="Barlow Condensed"/>
      <p:regular r:id="rId30"/>
      <p:bold r:id="rId31"/>
      <p:italic r:id="rId32"/>
      <p:boldItalic r:id="rId33"/>
    </p:embeddedFont>
    <p:embeddedFont>
      <p:font typeface="Work Sans Medium"/>
      <p:regular r:id="rId34"/>
      <p:bold r:id="rId35"/>
      <p:italic r:id="rId36"/>
      <p:boldItalic r:id="rId37"/>
    </p:embeddedFont>
    <p:embeddedFont>
      <p:font typeface="Work Sans"/>
      <p:regular r:id="rId38"/>
      <p:bold r:id="rId39"/>
      <p:italic r:id="rId40"/>
      <p:boldItalic r:id="rId41"/>
    </p:embeddedFont>
    <p:embeddedFont>
      <p:font typeface="Work Sans SemiBold"/>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WorkSans-italic.fntdata"/><Relationship Id="rId20" Type="http://schemas.openxmlformats.org/officeDocument/2006/relationships/slide" Target="slides/slide16.xml"/><Relationship Id="rId42" Type="http://schemas.openxmlformats.org/officeDocument/2006/relationships/font" Target="fonts/WorkSansSemiBold-regular.fntdata"/><Relationship Id="rId41" Type="http://schemas.openxmlformats.org/officeDocument/2006/relationships/font" Target="fonts/WorkSans-boldItalic.fntdata"/><Relationship Id="rId22" Type="http://schemas.openxmlformats.org/officeDocument/2006/relationships/font" Target="fonts/Roboto-regular.fntdata"/><Relationship Id="rId44" Type="http://schemas.openxmlformats.org/officeDocument/2006/relationships/font" Target="fonts/WorkSansSemiBold-italic.fntdata"/><Relationship Id="rId21" Type="http://schemas.openxmlformats.org/officeDocument/2006/relationships/slide" Target="slides/slide17.xml"/><Relationship Id="rId43" Type="http://schemas.openxmlformats.org/officeDocument/2006/relationships/font" Target="fonts/WorkSansSemiBold-bold.fntdata"/><Relationship Id="rId24" Type="http://schemas.openxmlformats.org/officeDocument/2006/relationships/font" Target="fonts/Roboto-italic.fntdata"/><Relationship Id="rId23" Type="http://schemas.openxmlformats.org/officeDocument/2006/relationships/font" Target="fonts/Roboto-bold.fntdata"/><Relationship Id="rId45" Type="http://schemas.openxmlformats.org/officeDocument/2006/relationships/font" Target="fonts/WorkSansSemiBold-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regular.fntdata"/><Relationship Id="rId25" Type="http://schemas.openxmlformats.org/officeDocument/2006/relationships/font" Target="fonts/Roboto-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BarlowCondensed-bold.fntdata"/><Relationship Id="rId30" Type="http://schemas.openxmlformats.org/officeDocument/2006/relationships/font" Target="fonts/BarlowCondensed-regular.fntdata"/><Relationship Id="rId11" Type="http://schemas.openxmlformats.org/officeDocument/2006/relationships/slide" Target="slides/slide7.xml"/><Relationship Id="rId33" Type="http://schemas.openxmlformats.org/officeDocument/2006/relationships/font" Target="fonts/BarlowCondensed-boldItalic.fntdata"/><Relationship Id="rId10" Type="http://schemas.openxmlformats.org/officeDocument/2006/relationships/slide" Target="slides/slide6.xml"/><Relationship Id="rId32" Type="http://schemas.openxmlformats.org/officeDocument/2006/relationships/font" Target="fonts/BarlowCondensed-italic.fntdata"/><Relationship Id="rId13" Type="http://schemas.openxmlformats.org/officeDocument/2006/relationships/slide" Target="slides/slide9.xml"/><Relationship Id="rId35" Type="http://schemas.openxmlformats.org/officeDocument/2006/relationships/font" Target="fonts/WorkSansMedium-bold.fntdata"/><Relationship Id="rId12" Type="http://schemas.openxmlformats.org/officeDocument/2006/relationships/slide" Target="slides/slide8.xml"/><Relationship Id="rId34" Type="http://schemas.openxmlformats.org/officeDocument/2006/relationships/font" Target="fonts/WorkSansMedium-regular.fntdata"/><Relationship Id="rId15" Type="http://schemas.openxmlformats.org/officeDocument/2006/relationships/slide" Target="slides/slide11.xml"/><Relationship Id="rId37" Type="http://schemas.openxmlformats.org/officeDocument/2006/relationships/font" Target="fonts/WorkSansMedium-boldItalic.fntdata"/><Relationship Id="rId14" Type="http://schemas.openxmlformats.org/officeDocument/2006/relationships/slide" Target="slides/slide10.xml"/><Relationship Id="rId36" Type="http://schemas.openxmlformats.org/officeDocument/2006/relationships/font" Target="fonts/WorkSansMedium-italic.fntdata"/><Relationship Id="rId17" Type="http://schemas.openxmlformats.org/officeDocument/2006/relationships/slide" Target="slides/slide13.xml"/><Relationship Id="rId39" Type="http://schemas.openxmlformats.org/officeDocument/2006/relationships/font" Target="fonts/WorkSans-bold.fntdata"/><Relationship Id="rId16" Type="http://schemas.openxmlformats.org/officeDocument/2006/relationships/slide" Target="slides/slide12.xml"/><Relationship Id="rId38" Type="http://schemas.openxmlformats.org/officeDocument/2006/relationships/font" Target="fonts/WorkSans-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eforum.org/agenda/2019/04/50-years-of-us-wages-in-one-chart/"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the early 2000s, the Zimbabwean government implemented a series of economic policies that led to a severe economic decline. These policies included land seizures, the printing of money to fund government expenses, and poor economic management.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As a result, hyperinflation spiraled out of control. Prices of goods and services skyrocketed on a daily basis, making it almost impossible for people to afford basic necessities. At its peak in 2008, the inflation rate in Zimbabwe reached an estimated </a:t>
            </a:r>
            <a:r>
              <a:rPr b="0" i="0" lang="en-US">
                <a:solidFill>
                  <a:srgbClr val="111111"/>
                </a:solidFill>
                <a:latin typeface="Roboto"/>
                <a:ea typeface="Roboto"/>
                <a:cs typeface="Roboto"/>
                <a:sym typeface="Roboto"/>
              </a:rPr>
              <a:t>rate of </a:t>
            </a:r>
            <a:r>
              <a:rPr b="1" i="0" lang="en-US">
                <a:solidFill>
                  <a:srgbClr val="111111"/>
                </a:solidFill>
                <a:latin typeface="Roboto"/>
                <a:ea typeface="Roboto"/>
                <a:cs typeface="Roboto"/>
                <a:sym typeface="Roboto"/>
              </a:rPr>
              <a:t>80 billion percent per month</a:t>
            </a:r>
            <a:r>
              <a:rPr b="0" i="0" lang="en-US">
                <a:solidFill>
                  <a:srgbClr val="111111"/>
                </a:solidFill>
                <a:latin typeface="Roboto"/>
                <a:ea typeface="Roboto"/>
                <a:cs typeface="Roboto"/>
                <a:sym typeface="Roboto"/>
              </a:rPr>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hyperinflation crisis in Zimbabwe had severe consequences. People lost their savings and struggled to afford food and necessities. The economy collapsed, unemployment soared, and the country experienced significant social and political instability.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example illustrates the devastating impact that hyperinflation can have on an economy and the daily lives of its citizens.</a:t>
            </a:r>
            <a:endParaRPr/>
          </a:p>
        </p:txBody>
      </p:sp>
      <p:sp>
        <p:nvSpPr>
          <p:cNvPr id="186" name="Google Shape;18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b279e3c190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g2b279e3c190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Deflation is the decrease in general prices of goods and services over time, resulting in an increase in the purchasing power of money.</a:t>
            </a:r>
            <a:endParaRPr/>
          </a:p>
          <a:p>
            <a:pPr indent="0" lvl="0" marL="0" rtl="0" algn="l">
              <a:spcBef>
                <a:spcPts val="0"/>
              </a:spcBef>
              <a:spcAft>
                <a:spcPts val="0"/>
              </a:spcAft>
              <a:buNone/>
            </a:pPr>
            <a:r>
              <a:rPr lang="en-US"/>
              <a:t>Deflation, or negative inflation, can have negative effects on the economy by causing hoarding of cash and reducing economic activity.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the economy looks like it is heading for deflation, the Federal Reserve will lower interest rates to encourage more borrowing and spending to prevent a recession.</a:t>
            </a:r>
            <a:endParaRPr/>
          </a:p>
        </p:txBody>
      </p:sp>
      <p:sp>
        <p:nvSpPr>
          <p:cNvPr id="199" name="Google Shape;199;g2b279e3c190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It’s bad for investing, less incentive for making investments</a:t>
            </a:r>
            <a:r>
              <a:rPr lang="en-US"/>
              <a:t>: </a:t>
            </a:r>
            <a:r>
              <a:rPr lang="en-US"/>
              <a:t>Deflation erodes profitability and reduces the return on investment. Companies may find it challenging to generate profits as their revenues decline. Consequently, businesses may cut back on investment, resulting in reduced employment opportunities, less innovation, and slower economic growth.</a:t>
            </a:r>
            <a:endParaRPr/>
          </a:p>
          <a:p>
            <a:pPr indent="0" lvl="0" marL="0" rtl="0" algn="l">
              <a:spcBef>
                <a:spcPts val="0"/>
              </a:spcBef>
              <a:spcAft>
                <a:spcPts val="0"/>
              </a:spcAft>
              <a:buNone/>
            </a:pPr>
            <a:r>
              <a:rPr b="1" lang="en-US"/>
              <a:t>Decreased consumer spending</a:t>
            </a:r>
            <a:r>
              <a:rPr lang="en-US"/>
              <a:t>: In a deflationary environment, consumers may delay purchases as they anticipate further price declines. This reduced spending can lead to decreased demand for goods and services, resulting in lower production levels and potential job cuts. Lower consumer spending can also amplify the deflationary cycle, as lower demand further drives down prices.</a:t>
            </a:r>
            <a:endParaRPr/>
          </a:p>
          <a:p>
            <a:pPr indent="0" lvl="0" marL="0" rtl="0" algn="l">
              <a:spcBef>
                <a:spcPts val="0"/>
              </a:spcBef>
              <a:spcAft>
                <a:spcPts val="0"/>
              </a:spcAft>
              <a:buNone/>
            </a:pPr>
            <a:r>
              <a:rPr b="1" lang="en-US"/>
              <a:t>Increased debt burden:</a:t>
            </a:r>
            <a:r>
              <a:rPr lang="en-US"/>
              <a:t> Deflation increases the real value of debt since prices are declining. Individuals and businesses having loans will find it harder to repay their debts as the value of their income and assets erode. This can lead to defaults, bankruptcies, and financial instability.</a:t>
            </a:r>
            <a:endParaRPr/>
          </a:p>
          <a:p>
            <a:pPr indent="0" lvl="0" marL="0" rtl="0" algn="l">
              <a:spcBef>
                <a:spcPts val="0"/>
              </a:spcBef>
              <a:spcAft>
                <a:spcPts val="0"/>
              </a:spcAft>
              <a:buNone/>
            </a:pPr>
            <a:r>
              <a:rPr b="1" lang="en-US"/>
              <a:t>Negative impact on wages</a:t>
            </a:r>
            <a:r>
              <a:rPr lang="en-US"/>
              <a:t>: In deflationary periods, firms may find it difficult to adjust wages downward, leading to higher real wages. As a result, firms may be compelled to reduce labor costs through layoffs, thus increasing unemployment rates.</a:t>
            </a:r>
            <a:endParaRPr/>
          </a:p>
          <a:p>
            <a:pPr indent="0" lvl="0" marL="0" rtl="0" algn="l">
              <a:spcBef>
                <a:spcPts val="0"/>
              </a:spcBef>
              <a:spcAft>
                <a:spcPts val="0"/>
              </a:spcAft>
              <a:buNone/>
            </a:pPr>
            <a:r>
              <a:t/>
            </a:r>
            <a:endParaRPr/>
          </a:p>
        </p:txBody>
      </p:sp>
      <p:sp>
        <p:nvSpPr>
          <p:cNvPr id="209" name="Google Shape;20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b279e3c190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2b279e3c190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b="1" lang="en-US"/>
              <a:t>Reduced standard of living: </a:t>
            </a:r>
            <a:r>
              <a:rPr lang="en-US"/>
              <a:t>Inflation erodes the purchasing power of income. If wages do not keep up with inflation, consumers may find it difficult to maintain their previous standard of living. Inflation can lead to a decline in real wages, forcing individuals to cut back on their spending or rely more heavily on credit.</a:t>
            </a:r>
            <a:endParaRPr/>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rPr b="1" lang="en-US"/>
              <a:t>Increased cost of borrowing:</a:t>
            </a:r>
            <a:r>
              <a:rPr lang="en-US"/>
              <a:t> Inflation can lead to higher interest rates, which can increase the cost of borrowing for consumers. This includes mortgages, car loans, and credit card debt. As the cost of borrowing rises, it becomes more expensive for consumers to make large purchases or invest in long-term assets.</a:t>
            </a:r>
            <a:endParaRPr/>
          </a:p>
          <a:p>
            <a:pPr indent="0" lvl="0" marL="0" rtl="0" algn="l">
              <a:spcBef>
                <a:spcPts val="0"/>
              </a:spcBef>
              <a:spcAft>
                <a:spcPts val="0"/>
              </a:spcAft>
              <a:buSzPts val="1100"/>
              <a:buNone/>
            </a:pPr>
            <a:r>
              <a:t/>
            </a:r>
            <a:endParaRPr b="1"/>
          </a:p>
          <a:p>
            <a:pPr indent="0" lvl="0" marL="0" rtl="0" algn="l">
              <a:spcBef>
                <a:spcPts val="0"/>
              </a:spcBef>
              <a:spcAft>
                <a:spcPts val="0"/>
              </a:spcAft>
              <a:buClr>
                <a:schemeClr val="dk1"/>
              </a:buClr>
              <a:buSzPts val="1100"/>
              <a:buFont typeface="Arial"/>
              <a:buNone/>
            </a:pPr>
            <a:r>
              <a:rPr b="1" lang="en-US"/>
              <a:t>Uncertainty and financial planning challenges</a:t>
            </a:r>
            <a:r>
              <a:rPr lang="en-US"/>
              <a:t>: Inflation introduces uncertainty into the economy and makes financial planning more challenging. Consumers may find it difficult to accurately predict future prices and plan for future expenses. This uncertainty can lead to hesitation in making long-term financial decisions, such as investments or major purchases. Their savings erode overtime, making it even more challenging to make financial decisions.</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US"/>
              <a:t>Uneven</a:t>
            </a:r>
            <a:r>
              <a:rPr b="1" lang="en-US"/>
              <a:t> Impact on the Economy:</a:t>
            </a:r>
            <a:r>
              <a:rPr lang="en-US"/>
              <a:t> Inflation can have an uneven impact on different groups of consumers, it doesn’t happen evenly in an economy. </a:t>
            </a:r>
            <a:r>
              <a:rPr lang="en-US"/>
              <a:t>Some items will become more expensive, while others become cheaper. </a:t>
            </a:r>
            <a:endParaRPr/>
          </a:p>
          <a:p>
            <a:pPr indent="0" lvl="0" marL="0" rtl="0" algn="l">
              <a:spcBef>
                <a:spcPts val="0"/>
              </a:spcBef>
              <a:spcAft>
                <a:spcPts val="0"/>
              </a:spcAft>
              <a:buClr>
                <a:schemeClr val="dk1"/>
              </a:buClr>
              <a:buSzPts val="1100"/>
              <a:buFont typeface="Arial"/>
              <a:buNone/>
            </a:pPr>
            <a:r>
              <a:rPr lang="en-US"/>
              <a:t>(example: CostCo never raises prices on hot-dogs, so if a company raises prices for their stuff and pay their employees more, they can buy more CostCo hot-dogs)</a:t>
            </a:r>
            <a:endParaRPr/>
          </a:p>
          <a:p>
            <a:pPr indent="0" lvl="0" marL="0" rtl="0" algn="l">
              <a:spcBef>
                <a:spcPts val="0"/>
              </a:spcBef>
              <a:spcAft>
                <a:spcPts val="0"/>
              </a:spcAft>
              <a:buNone/>
            </a:pPr>
            <a:r>
              <a:rPr lang="en-US"/>
              <a:t>Also, t</a:t>
            </a:r>
            <a:r>
              <a:rPr lang="en-US"/>
              <a:t>hose with fixed incomes or assets denominated in cash may suffer as the purchasing power of their money decreases. On the other hand, individuals with flexible incomes, investments in assets that appreciate with inflation (like real estate or stocks), or the ability to negotiate wage increases may fare better during inflationary periods.</a:t>
            </a:r>
            <a:endParaRPr/>
          </a:p>
        </p:txBody>
      </p:sp>
      <p:sp>
        <p:nvSpPr>
          <p:cNvPr id="218" name="Google Shape;218;g2b279e3c190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US"/>
              <a:t>T</a:t>
            </a:r>
            <a:r>
              <a:rPr lang="en-US"/>
              <a:t>he 'real' interest rate on a savings account or loan reflects that the value of a dollar is not the same over time, due to inflation. </a:t>
            </a:r>
            <a:endParaRPr/>
          </a:p>
          <a:p>
            <a:pPr indent="0" lvl="0" marL="0" rtl="0" algn="l">
              <a:spcBef>
                <a:spcPts val="0"/>
              </a:spcBef>
              <a:spcAft>
                <a:spcPts val="0"/>
              </a:spcAft>
              <a:buSzPts val="1100"/>
              <a:buNone/>
            </a:pPr>
            <a:r>
              <a:rPr lang="en-US"/>
              <a:t>The "real" interest rate is never really seen.</a:t>
            </a:r>
            <a:endParaRPr/>
          </a:p>
          <a:p>
            <a:pPr indent="0" lvl="0" marL="0" rtl="0" algn="l">
              <a:spcBef>
                <a:spcPts val="0"/>
              </a:spcBef>
              <a:spcAft>
                <a:spcPts val="0"/>
              </a:spcAft>
              <a:buSzPts val="1100"/>
              <a:buNone/>
            </a:pPr>
            <a:r>
              <a:rPr lang="en-US"/>
              <a:t>Example: A savings account is paying 1% interest, but inflation is 3%, so the "real" return on savings is -2%. So the saver might look for other ways to build their savings (like investing), which is a main driver behind economic growth</a:t>
            </a:r>
            <a:endParaRPr/>
          </a:p>
          <a:p>
            <a:pPr indent="0" lvl="0" marL="0" rtl="0" algn="l">
              <a:spcBef>
                <a:spcPts val="0"/>
              </a:spcBef>
              <a:spcAft>
                <a:spcPts val="0"/>
              </a:spcAft>
              <a:buClr>
                <a:schemeClr val="dk1"/>
              </a:buClr>
              <a:buSzPts val="1100"/>
              <a:buFont typeface="Arial"/>
              <a:buNone/>
            </a:pPr>
            <a:r>
              <a:rPr lang="en-US"/>
              <a:t>Inflation can adversely affect savers and individuals on fixed incomes. If the rate of inflation exceeds the rate of return on savings or fixed-income investments, the real value of those savings or investments decreases. This can pose problems for retirees and individuals who rely on income from fixed sources.</a:t>
            </a:r>
            <a:endParaRPr/>
          </a:p>
          <a:p>
            <a:pPr indent="0" lvl="0" marL="0" rtl="0" algn="l">
              <a:spcBef>
                <a:spcPts val="0"/>
              </a:spcBef>
              <a:spcAft>
                <a:spcPts val="0"/>
              </a:spcAft>
              <a:buNone/>
            </a:pPr>
            <a:r>
              <a:t/>
            </a:r>
            <a:endParaRPr/>
          </a:p>
        </p:txBody>
      </p:sp>
      <p:sp>
        <p:nvSpPr>
          <p:cNvPr id="227" name="Google Shape;22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002060"/>
                </a:solidFill>
              </a:rPr>
              <a:t>Inflation can incentivize individuals and businesses to spend and invest rather than hoard money. When people expect prices to rise in the future, they have an </a:t>
            </a:r>
            <a:r>
              <a:rPr b="1" lang="en-US">
                <a:solidFill>
                  <a:srgbClr val="002060"/>
                </a:solidFill>
              </a:rPr>
              <a:t>incentive to spend or invest their mone</a:t>
            </a:r>
            <a:r>
              <a:rPr lang="en-US">
                <a:solidFill>
                  <a:srgbClr val="002060"/>
                </a:solidFill>
              </a:rPr>
              <a:t>y in order to avoid the erosion of its value. This increased spending and investment can stimulate economic activity and contribute to growth.</a:t>
            </a:r>
            <a:endParaRPr>
              <a:solidFill>
                <a:srgbClr val="002060"/>
              </a:solidFill>
            </a:endParaRPr>
          </a:p>
          <a:p>
            <a:pPr indent="0" lvl="0" marL="0" rtl="0" algn="l">
              <a:spcBef>
                <a:spcPts val="0"/>
              </a:spcBef>
              <a:spcAft>
                <a:spcPts val="0"/>
              </a:spcAft>
              <a:buNone/>
            </a:pPr>
            <a:r>
              <a:rPr lang="en-US">
                <a:solidFill>
                  <a:srgbClr val="002060"/>
                </a:solidFill>
              </a:rPr>
              <a:t>Moderate inflation can help to </a:t>
            </a:r>
            <a:r>
              <a:rPr b="1" lang="en-US">
                <a:solidFill>
                  <a:srgbClr val="002060"/>
                </a:solidFill>
              </a:rPr>
              <a:t>reduce the real burden of debt</a:t>
            </a:r>
            <a:r>
              <a:rPr lang="en-US">
                <a:solidFill>
                  <a:srgbClr val="002060"/>
                </a:solidFill>
              </a:rPr>
              <a:t>. As the general price level rises, the value of money decreases, making it easier for borrowers - including individuals, businesses, and governments - to repay their debts in real terms. This can reduce financial stress, encourage borrowing, and stimulate investment and economic growth.</a:t>
            </a:r>
            <a:endParaRPr>
              <a:solidFill>
                <a:srgbClr val="002060"/>
              </a:solidFill>
            </a:endParaRPr>
          </a:p>
          <a:p>
            <a:pPr indent="0" lvl="0" marL="0" rtl="0" algn="l">
              <a:spcBef>
                <a:spcPts val="0"/>
              </a:spcBef>
              <a:spcAft>
                <a:spcPts val="0"/>
              </a:spcAft>
              <a:buNone/>
            </a:pPr>
            <a:r>
              <a:rPr lang="en-US">
                <a:solidFill>
                  <a:srgbClr val="002060"/>
                </a:solidFill>
              </a:rPr>
              <a:t>Inflation provides a mechanism for relative </a:t>
            </a:r>
            <a:r>
              <a:rPr b="1" lang="en-US">
                <a:solidFill>
                  <a:srgbClr val="002060"/>
                </a:solidFill>
              </a:rPr>
              <a:t>price adjustments</a:t>
            </a:r>
            <a:r>
              <a:rPr lang="en-US">
                <a:solidFill>
                  <a:srgbClr val="002060"/>
                </a:solidFill>
              </a:rPr>
              <a:t>. When the overall price level rises, some prices will increase more than others. This allows for relative price changes, which help to allocate resources more efficiently across different sectors of the economy.</a:t>
            </a:r>
            <a:endParaRPr>
              <a:solidFill>
                <a:srgbClr val="002060"/>
              </a:solidFill>
            </a:endParaRPr>
          </a:p>
        </p:txBody>
      </p:sp>
      <p:sp>
        <p:nvSpPr>
          <p:cNvPr id="236" name="Google Shape;23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Hyperinflation: it can cause people to stop using money altogether and resort to bartering, or using another country's currency. A country loses all ability to guide their economy. Plus everyone loses their savings and nobody is willing to invest.</a:t>
            </a:r>
            <a:endParaRPr/>
          </a:p>
          <a:p>
            <a:pPr indent="0" lvl="0" marL="0" rtl="0" algn="l">
              <a:spcBef>
                <a:spcPts val="0"/>
              </a:spcBef>
              <a:spcAft>
                <a:spcPts val="0"/>
              </a:spcAft>
              <a:buNone/>
            </a:pPr>
            <a:r>
              <a:t/>
            </a:r>
            <a:endParaRPr/>
          </a:p>
        </p:txBody>
      </p:sp>
      <p:sp>
        <p:nvSpPr>
          <p:cNvPr id="245" name="Google Shape;24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 Inflation is the increase in the general prices of goods and services.</a:t>
            </a:r>
            <a:endParaRPr/>
          </a:p>
          <a:p>
            <a:pPr indent="0" lvl="0" marL="0" rtl="0" algn="l">
              <a:spcBef>
                <a:spcPts val="0"/>
              </a:spcBef>
              <a:spcAft>
                <a:spcPts val="0"/>
              </a:spcAft>
              <a:buNone/>
            </a:pPr>
            <a:r>
              <a:rPr lang="en-US"/>
              <a:t>2. Inflation reduces the purchasing power of money.</a:t>
            </a:r>
            <a:endParaRPr/>
          </a:p>
          <a:p>
            <a:pPr indent="0" lvl="0" marL="0" rtl="0" algn="l">
              <a:spcBef>
                <a:spcPts val="0"/>
              </a:spcBef>
              <a:spcAft>
                <a:spcPts val="0"/>
              </a:spcAft>
              <a:buNone/>
            </a:pPr>
            <a:r>
              <a:rPr lang="en-US"/>
              <a:t>3. Inflation is measured with the Consumer Price Index (CPI).</a:t>
            </a:r>
            <a:endParaRPr/>
          </a:p>
          <a:p>
            <a:pPr indent="0" lvl="0" marL="0" rtl="0" algn="l">
              <a:spcBef>
                <a:spcPts val="0"/>
              </a:spcBef>
              <a:spcAft>
                <a:spcPts val="0"/>
              </a:spcAft>
              <a:buNone/>
            </a:pPr>
            <a:r>
              <a:rPr lang="en-US"/>
              <a:t>4. Inflation erodes interest rates and promotes economic growth.</a:t>
            </a:r>
            <a:endParaRPr/>
          </a:p>
          <a:p>
            <a:pPr indent="0" lvl="0" marL="0" rtl="0" algn="l">
              <a:spcBef>
                <a:spcPts val="0"/>
              </a:spcBef>
              <a:spcAft>
                <a:spcPts val="0"/>
              </a:spcAft>
              <a:buNone/>
            </a:pPr>
            <a:r>
              <a:rPr lang="en-US"/>
              <a:t>5. Hyperinflation can cause economic collapse.</a:t>
            </a:r>
            <a:endParaRPr/>
          </a:p>
        </p:txBody>
      </p:sp>
      <p:sp>
        <p:nvSpPr>
          <p:cNvPr id="254" name="Google Shape;25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Inflation is the increase in the general prices of goods and services from one year to another, which reduces the buying power of a fixed income. It is a normal part of the economy but can erode savings and impact consumers' purchasing power. </a:t>
            </a:r>
            <a:endParaRPr/>
          </a:p>
          <a:p>
            <a:pPr indent="0" lvl="0" marL="0" rtl="0" algn="l">
              <a:lnSpc>
                <a:spcPct val="115000"/>
              </a:lnSpc>
              <a:spcBef>
                <a:spcPts val="1200"/>
              </a:spcBef>
              <a:spcAft>
                <a:spcPts val="0"/>
              </a:spcAft>
              <a:buClr>
                <a:schemeClr val="dk1"/>
              </a:buClr>
              <a:buSzPts val="1100"/>
              <a:buFont typeface="Arial"/>
              <a:buNone/>
            </a:pPr>
            <a:r>
              <a:rPr lang="en-US"/>
              <a:t>Overall, inflation can have complex and wide-ranging impacts on the economy, affecting consumers, businesses, and financial markets. Managing inflation is an important goal for policymakers to maintain price stability and support sustainable economic growth.</a:t>
            </a:r>
            <a:endParaRPr/>
          </a:p>
          <a:p>
            <a:pPr indent="0" lvl="0" marL="0" rtl="0" algn="l">
              <a:spcBef>
                <a:spcPts val="1200"/>
              </a:spcBef>
              <a:spcAft>
                <a:spcPts val="0"/>
              </a:spcAft>
              <a:buClr>
                <a:schemeClr val="dk1"/>
              </a:buClr>
              <a:buSzPts val="1100"/>
              <a:buFont typeface="Arial"/>
              <a:buNone/>
            </a:pPr>
            <a:r>
              <a:rPr lang="en-US"/>
              <a:t>Image Note: </a:t>
            </a:r>
            <a:r>
              <a:rPr lang="en-US"/>
              <a:t>The economy is like a balloon – some inflation is needed to keep it afloat, but too much can make it pop</a:t>
            </a:r>
            <a:endParaRPr/>
          </a:p>
          <a:p>
            <a:pPr indent="0" lvl="0" marL="0" rtl="0" algn="l">
              <a:lnSpc>
                <a:spcPct val="115000"/>
              </a:lnSpc>
              <a:spcBef>
                <a:spcPts val="500"/>
              </a:spcBef>
              <a:spcAft>
                <a:spcPts val="0"/>
              </a:spcAft>
              <a:buClr>
                <a:schemeClr val="dk1"/>
              </a:buClr>
              <a:buSzPts val="1100"/>
              <a:buFont typeface="Arial"/>
              <a:buNone/>
            </a:pPr>
            <a:r>
              <a:t/>
            </a:r>
            <a:endParaRPr sz="1050">
              <a:solidFill>
                <a:srgbClr val="57575E"/>
              </a:solidFill>
              <a:latin typeface="Lato"/>
              <a:ea typeface="Lato"/>
              <a:cs typeface="Lato"/>
              <a:sym typeface="Lato"/>
            </a:endParaRPr>
          </a:p>
          <a:p>
            <a:pPr indent="0" lvl="0" marL="0" rtl="0" algn="l">
              <a:spcBef>
                <a:spcPts val="500"/>
              </a:spcBef>
              <a:spcAft>
                <a:spcPts val="0"/>
              </a:spcAft>
              <a:buNone/>
            </a:pPr>
            <a:r>
              <a:t/>
            </a:r>
            <a:endParaRPr/>
          </a:p>
        </p:txBody>
      </p:sp>
      <p:sp>
        <p:nvSpPr>
          <p:cNvPr id="101" name="Google Shape;10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Nominal interest rate:</a:t>
            </a:r>
            <a:r>
              <a:rPr lang="en-US"/>
              <a:t> The nominal interest rate is the stated interest rate on a loan or investment. It does not account for the impact of inflation and reflects the interest earned or paid without considering changes in purchasing power over time.</a:t>
            </a:r>
            <a:endParaRPr/>
          </a:p>
          <a:p>
            <a:pPr indent="0" lvl="0" marL="0" rtl="0" algn="l">
              <a:spcBef>
                <a:spcPts val="0"/>
              </a:spcBef>
              <a:spcAft>
                <a:spcPts val="0"/>
              </a:spcAft>
              <a:buNone/>
            </a:pPr>
            <a:r>
              <a:rPr b="1" lang="en-US"/>
              <a:t>Real interest rate: </a:t>
            </a:r>
            <a:r>
              <a:rPr lang="en-US"/>
              <a:t>The real interest rate considers the impact of inflation on the nominal interest rate. It is the nominal interest rate adjusted for inflation, representing the true purchasing power and the actual return or cost of borrowing. The real interest rate provides a more accurate measure of the profitability of investments or the cost of borrowing when considering the eroding effects of inflation.</a:t>
            </a:r>
            <a:endParaRPr/>
          </a:p>
        </p:txBody>
      </p:sp>
      <p:sp>
        <p:nvSpPr>
          <p:cNvPr id="112" name="Google Shape;11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Consumer Price Index (CPI):</a:t>
            </a:r>
            <a:endParaRPr/>
          </a:p>
          <a:p>
            <a:pPr indent="0" lvl="0" marL="0" rtl="0" algn="l">
              <a:spcBef>
                <a:spcPts val="0"/>
              </a:spcBef>
              <a:spcAft>
                <a:spcPts val="0"/>
              </a:spcAft>
              <a:buClr>
                <a:schemeClr val="dk1"/>
              </a:buClr>
              <a:buFont typeface="Arial"/>
              <a:buNone/>
            </a:pPr>
            <a:r>
              <a:rPr b="1" lang="en-US"/>
              <a:t>Benefits:</a:t>
            </a:r>
            <a:endParaRPr b="1"/>
          </a:p>
          <a:p>
            <a:pPr indent="0" lvl="0" marL="0" rtl="0" algn="l">
              <a:spcBef>
                <a:spcPts val="0"/>
              </a:spcBef>
              <a:spcAft>
                <a:spcPts val="0"/>
              </a:spcAft>
              <a:buClr>
                <a:schemeClr val="dk1"/>
              </a:buClr>
              <a:buFont typeface="Arial"/>
              <a:buNone/>
            </a:pPr>
            <a:r>
              <a:rPr lang="en-US"/>
              <a:t>- Widely-used measure of inflation</a:t>
            </a:r>
            <a:endParaRPr/>
          </a:p>
          <a:p>
            <a:pPr indent="0" lvl="0" marL="0" rtl="0" algn="l">
              <a:spcBef>
                <a:spcPts val="0"/>
              </a:spcBef>
              <a:spcAft>
                <a:spcPts val="0"/>
              </a:spcAft>
              <a:buClr>
                <a:schemeClr val="dk1"/>
              </a:buClr>
              <a:buFont typeface="Arial"/>
              <a:buNone/>
            </a:pPr>
            <a:r>
              <a:rPr lang="en-US"/>
              <a:t>- Transparent and easy to understand</a:t>
            </a:r>
            <a:endParaRPr/>
          </a:p>
          <a:p>
            <a:pPr indent="0" lvl="0" marL="0" rtl="0" algn="l">
              <a:spcBef>
                <a:spcPts val="0"/>
              </a:spcBef>
              <a:spcAft>
                <a:spcPts val="0"/>
              </a:spcAft>
              <a:buClr>
                <a:schemeClr val="dk1"/>
              </a:buClr>
              <a:buFont typeface="Arial"/>
              <a:buNone/>
            </a:pPr>
            <a:r>
              <a:rPr lang="en-US"/>
              <a:t>- Used for calculating Social Security benefits</a:t>
            </a:r>
            <a:endParaRPr/>
          </a:p>
          <a:p>
            <a:pPr indent="0" lvl="0" marL="0" rtl="0" algn="l">
              <a:spcBef>
                <a:spcPts val="0"/>
              </a:spcBef>
              <a:spcAft>
                <a:spcPts val="0"/>
              </a:spcAft>
              <a:buClr>
                <a:schemeClr val="dk1"/>
              </a:buClr>
              <a:buFont typeface="Arial"/>
              <a:buNone/>
            </a:pPr>
            <a:r>
              <a:rPr lang="en-US"/>
              <a:t>- Reflects price changes in a set basket of goods</a:t>
            </a:r>
            <a:endParaRPr/>
          </a:p>
          <a:p>
            <a:pPr indent="0" lvl="0" marL="0" rtl="0" algn="l">
              <a:spcBef>
                <a:spcPts val="0"/>
              </a:spcBef>
              <a:spcAft>
                <a:spcPts val="0"/>
              </a:spcAft>
              <a:buClr>
                <a:schemeClr val="dk1"/>
              </a:buClr>
              <a:buFont typeface="Arial"/>
              <a:buNone/>
            </a:pPr>
            <a:r>
              <a:rPr lang="en-US"/>
              <a:t>- Considers variations in consumption patterns with subtypes like CPI-W</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b="1" lang="en-US"/>
              <a:t>Negatives:</a:t>
            </a:r>
            <a:endParaRPr b="1"/>
          </a:p>
          <a:p>
            <a:pPr indent="0" lvl="0" marL="0" rtl="0" algn="l">
              <a:spcBef>
                <a:spcPts val="0"/>
              </a:spcBef>
              <a:spcAft>
                <a:spcPts val="0"/>
              </a:spcAft>
              <a:buClr>
                <a:schemeClr val="dk1"/>
              </a:buClr>
              <a:buFont typeface="Arial"/>
              <a:buNone/>
            </a:pPr>
            <a:r>
              <a:rPr lang="en-US"/>
              <a:t>- Not a good match for everyone as consumption patterns vary across different regions and demographics</a:t>
            </a:r>
            <a:endParaRPr/>
          </a:p>
          <a:p>
            <a:pPr indent="0" lvl="0" marL="0" rtl="0" algn="l">
              <a:spcBef>
                <a:spcPts val="0"/>
              </a:spcBef>
              <a:spcAft>
                <a:spcPts val="0"/>
              </a:spcAft>
              <a:buClr>
                <a:schemeClr val="dk1"/>
              </a:buClr>
              <a:buFont typeface="Arial"/>
              <a:buNone/>
            </a:pPr>
            <a:r>
              <a:rPr lang="en-US"/>
              <a:t>- Basket of goods does not change, making it less reliable over time</a:t>
            </a:r>
            <a:endParaRPr/>
          </a:p>
          <a:p>
            <a:pPr indent="0" lvl="0" marL="0" rtl="0" algn="l">
              <a:spcBef>
                <a:spcPts val="0"/>
              </a:spcBef>
              <a:spcAft>
                <a:spcPts val="0"/>
              </a:spcAft>
              <a:buClr>
                <a:schemeClr val="dk1"/>
              </a:buClr>
              <a:buFont typeface="Arial"/>
              <a:buNone/>
            </a:pPr>
            <a:r>
              <a:rPr lang="en-US"/>
              <a:t>- Chained CPI attempts to address this, but is less transparent and provides lower inflation estimates</a:t>
            </a:r>
            <a:endParaRPr/>
          </a:p>
          <a:p>
            <a:pPr indent="0" lvl="0" marL="0" rtl="0" algn="l">
              <a:spcBef>
                <a:spcPts val="0"/>
              </a:spcBef>
              <a:spcAft>
                <a:spcPts val="0"/>
              </a:spcAft>
              <a:buNone/>
            </a:pPr>
            <a:r>
              <a:t/>
            </a:r>
            <a:endParaRPr/>
          </a:p>
        </p:txBody>
      </p:sp>
      <p:sp>
        <p:nvSpPr>
          <p:cNvPr id="122" name="Google Shape;12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 inflation increases the general price level of goods and services increases, eroding the purchasing power of money. This means that each unit of currency can buy fewer goods and services over time. </a:t>
            </a:r>
            <a:endParaRPr/>
          </a:p>
          <a:p>
            <a:pPr indent="0" lvl="0" marL="0" rtl="0" algn="l">
              <a:spcBef>
                <a:spcPts val="0"/>
              </a:spcBef>
              <a:spcAft>
                <a:spcPts val="0"/>
              </a:spcAft>
              <a:buNone/>
            </a:pPr>
            <a:r>
              <a:rPr b="1" lang="en-US"/>
              <a:t>The negative impact on individuals:</a:t>
            </a:r>
            <a:r>
              <a:rPr lang="en-US"/>
              <a:t> reduced purchase power increases spending because people can't save as much - more of their income gets spent to pay for the same level of comfort as before.</a:t>
            </a:r>
            <a:endParaRPr/>
          </a:p>
          <a:p>
            <a:pPr indent="0" lvl="0" marL="0" rtl="0" algn="l">
              <a:spcBef>
                <a:spcPts val="0"/>
              </a:spcBef>
              <a:spcAft>
                <a:spcPts val="0"/>
              </a:spcAft>
              <a:buNone/>
            </a:pPr>
            <a:r>
              <a:rPr b="1" lang="en-US"/>
              <a:t>The negative impact on businesses</a:t>
            </a:r>
            <a:r>
              <a:rPr lang="en-US"/>
              <a:t>: their costs go up (and so profits go down).</a:t>
            </a:r>
            <a:endParaRPr/>
          </a:p>
        </p:txBody>
      </p:sp>
      <p:sp>
        <p:nvSpPr>
          <p:cNvPr id="133" name="Google Shape;13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b279e3c190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g2b279e3c190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 The wage-price spiral is a phenomenon where wages and prices continuously increase in a </a:t>
            </a:r>
            <a:r>
              <a:rPr b="1" lang="en-US"/>
              <a:t>self-reinforcing cycle</a:t>
            </a:r>
            <a:r>
              <a:rPr lang="en-US"/>
              <a:t>.</a:t>
            </a:r>
            <a:endParaRPr/>
          </a:p>
          <a:p>
            <a:pPr indent="0" lvl="0" marL="0" rtl="0" algn="l">
              <a:spcBef>
                <a:spcPts val="0"/>
              </a:spcBef>
              <a:spcAft>
                <a:spcPts val="0"/>
              </a:spcAft>
              <a:buClr>
                <a:schemeClr val="dk1"/>
              </a:buClr>
              <a:buSzPts val="1100"/>
              <a:buFont typeface="Arial"/>
              <a:buNone/>
            </a:pPr>
            <a:r>
              <a:rPr lang="en-US"/>
              <a:t>- It typically begins with wage increases demanded by workers due to factors such as inflation, increased cost of living, or higher productivity.</a:t>
            </a:r>
            <a:endParaRPr/>
          </a:p>
          <a:p>
            <a:pPr indent="0" lvl="0" marL="0" rtl="0" algn="l">
              <a:spcBef>
                <a:spcPts val="0"/>
              </a:spcBef>
              <a:spcAft>
                <a:spcPts val="0"/>
              </a:spcAft>
              <a:buClr>
                <a:schemeClr val="dk1"/>
              </a:buClr>
              <a:buSzPts val="1100"/>
              <a:buFont typeface="Arial"/>
              <a:buNone/>
            </a:pPr>
            <a:r>
              <a:rPr lang="en-US"/>
              <a:t>- As wages increase, businesses pass on the higher labor costs to consumers through higher prices for goods and services, causing inflation.</a:t>
            </a:r>
            <a:endParaRPr/>
          </a:p>
          <a:p>
            <a:pPr indent="0" lvl="0" marL="0" rtl="0" algn="l">
              <a:spcBef>
                <a:spcPts val="0"/>
              </a:spcBef>
              <a:spcAft>
                <a:spcPts val="0"/>
              </a:spcAft>
              <a:buSzPts val="1100"/>
              <a:buNone/>
            </a:pPr>
            <a:r>
              <a:rPr lang="en-US"/>
              <a:t>- As prices rise, workers demand even higher wages to maintain their purchasing power, continuing the cycle.</a:t>
            </a:r>
            <a:endParaRPr/>
          </a:p>
          <a:p>
            <a:pPr indent="0" lvl="0" marL="0" rtl="0" algn="l">
              <a:spcBef>
                <a:spcPts val="0"/>
              </a:spcBef>
              <a:spcAft>
                <a:spcPts val="0"/>
              </a:spcAft>
              <a:buSzPts val="1100"/>
              <a:buNone/>
            </a:pPr>
            <a:r>
              <a:rPr lang="en-US"/>
              <a:t>- Employers are under no obligation to pay their employees more just because CPI is up. Wages increase due to low unemployment.</a:t>
            </a:r>
            <a:endParaRPr/>
          </a:p>
          <a:p>
            <a:pPr indent="0" lvl="0" marL="0" rtl="0" algn="l">
              <a:spcBef>
                <a:spcPts val="0"/>
              </a:spcBef>
              <a:spcAft>
                <a:spcPts val="0"/>
              </a:spcAft>
              <a:buSzPts val="1100"/>
              <a:buNone/>
            </a:pPr>
            <a:r>
              <a:rPr lang="en-US"/>
              <a:t>- When the economy is doing well, more businesses are hiring, and there are a finite number of employees to go around. </a:t>
            </a:r>
            <a:endParaRPr/>
          </a:p>
          <a:p>
            <a:pPr indent="0" lvl="0" marL="0" rtl="0" algn="l">
              <a:spcBef>
                <a:spcPts val="0"/>
              </a:spcBef>
              <a:spcAft>
                <a:spcPts val="0"/>
              </a:spcAft>
              <a:buSzPts val="1100"/>
              <a:buNone/>
            </a:pPr>
            <a:r>
              <a:rPr lang="en-US"/>
              <a:t>- So businesses raise wages to keep current employees and try to attract new ones (inflation and unemployment are USUALLY opposites).</a:t>
            </a:r>
            <a:endParaRPr/>
          </a:p>
          <a:p>
            <a:pPr indent="0" lvl="0" marL="0" rtl="0" algn="l">
              <a:spcBef>
                <a:spcPts val="0"/>
              </a:spcBef>
              <a:spcAft>
                <a:spcPts val="0"/>
              </a:spcAft>
              <a:buSzPts val="1100"/>
              <a:buNone/>
            </a:pPr>
            <a:r>
              <a:rPr lang="en-US"/>
              <a:t>- Companies pay higher wages to attract more employees, so they have to raise prices to pay for it. This means the "inflationary pressure" only exists so long as companies are expanding, and it stops when there is a recession.</a:t>
            </a:r>
            <a:endParaRPr/>
          </a:p>
          <a:p>
            <a:pPr indent="0" lvl="0" marL="0" rtl="0" algn="l">
              <a:lnSpc>
                <a:spcPct val="115000"/>
              </a:lnSpc>
              <a:spcBef>
                <a:spcPts val="1200"/>
              </a:spcBef>
              <a:spcAft>
                <a:spcPts val="0"/>
              </a:spcAft>
              <a:buClr>
                <a:schemeClr val="dk1"/>
              </a:buClr>
              <a:buSzPts val="1100"/>
              <a:buFont typeface="Arial"/>
              <a:buNone/>
            </a:pPr>
            <a:r>
              <a:rPr lang="en-US"/>
              <a:t>Image Reference: </a:t>
            </a:r>
            <a:r>
              <a:rPr lang="en-US" sz="1100" u="sng">
                <a:solidFill>
                  <a:schemeClr val="hlink"/>
                </a:solidFill>
                <a:latin typeface="Arial"/>
                <a:ea typeface="Arial"/>
                <a:cs typeface="Arial"/>
                <a:sym typeface="Arial"/>
                <a:hlinkClick r:id="rId2"/>
              </a:rPr>
              <a:t>50 years of US wages, in one chart | World Economic Forum (weforum.org)</a:t>
            </a:r>
            <a:endParaRPr/>
          </a:p>
          <a:p>
            <a:pPr indent="0" lvl="0" marL="0" rtl="0" algn="l">
              <a:spcBef>
                <a:spcPts val="1200"/>
              </a:spcBef>
              <a:spcAft>
                <a:spcPts val="0"/>
              </a:spcAft>
              <a:buNone/>
            </a:pPr>
            <a:r>
              <a:t/>
            </a:r>
            <a:endParaRPr/>
          </a:p>
        </p:txBody>
      </p:sp>
      <p:sp>
        <p:nvSpPr>
          <p:cNvPr id="144" name="Google Shape;144;g2b279e3c190_0_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b279e3c190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g2b279e3c190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If the interest you earn is less than inflation for that year, your real savings actually loses value.</a:t>
            </a:r>
            <a:endParaRPr/>
          </a:p>
          <a:p>
            <a:pPr indent="0" lvl="0" marL="0" rtl="0" algn="l">
              <a:spcBef>
                <a:spcPts val="0"/>
              </a:spcBef>
              <a:spcAft>
                <a:spcPts val="0"/>
              </a:spcAft>
              <a:buNone/>
            </a:pPr>
            <a:r>
              <a:rPr lang="en-US"/>
              <a:t>The real interest rate can be negative! </a:t>
            </a:r>
            <a:endParaRPr/>
          </a:p>
        </p:txBody>
      </p:sp>
      <p:sp>
        <p:nvSpPr>
          <p:cNvPr id="155" name="Google Shape;155;g2b279e3c190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b279e3c190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g2b279e3c190_0_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Central banks often use inflation as a tool for promoting economic growth by pursuing </a:t>
            </a:r>
            <a:r>
              <a:rPr b="1" lang="en-US"/>
              <a:t>expansionary monetary policies</a:t>
            </a:r>
            <a:r>
              <a:rPr lang="en-US"/>
              <a:t>. By increasing the money supply and lowering interest rates, central banks aim to stimulate borrowing, investment, and consumer spending, which can spur economic growth.</a:t>
            </a:r>
            <a:endParaRPr/>
          </a:p>
          <a:p>
            <a:pPr indent="0" lvl="0" marL="0" rtl="0" algn="l">
              <a:spcBef>
                <a:spcPts val="0"/>
              </a:spcBef>
              <a:spcAft>
                <a:spcPts val="0"/>
              </a:spcAft>
              <a:buNone/>
            </a:pPr>
            <a:r>
              <a:rPr lang="en-US"/>
              <a:t>Inflation is closely tied to the </a:t>
            </a:r>
            <a:r>
              <a:rPr b="1" lang="en-US"/>
              <a:t>long-term growth</a:t>
            </a:r>
            <a:r>
              <a:rPr lang="en-US"/>
              <a:t> of both the economy and the money supply. As the economy grows, demand for goods and services increases, leading to rising wages, investment, and employment opportunities. This positive cycle of growth can be sustained by moderate inflation.</a:t>
            </a:r>
            <a:endParaRPr/>
          </a:p>
          <a:p>
            <a:pPr indent="0" lvl="0" marL="0" rtl="0" algn="l">
              <a:spcBef>
                <a:spcPts val="0"/>
              </a:spcBef>
              <a:spcAft>
                <a:spcPts val="0"/>
              </a:spcAft>
              <a:buNone/>
            </a:pPr>
            <a:r>
              <a:rPr lang="en-US"/>
              <a:t>As wages and prices rise with inflation, borrowers may find it easier to repay their debts as the </a:t>
            </a:r>
            <a:r>
              <a:rPr b="1" lang="en-US"/>
              <a:t>real value of the debt decreases</a:t>
            </a:r>
            <a:r>
              <a:rPr lang="en-US"/>
              <a:t>. This can improve debt dynamics, increase financial stability, and promote further borrowing for investment and growth.</a:t>
            </a:r>
            <a:endParaRPr/>
          </a:p>
        </p:txBody>
      </p:sp>
      <p:sp>
        <p:nvSpPr>
          <p:cNvPr id="165" name="Google Shape;165;g2b279e3c190_0_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Hyperinflation occurs when excessive amounts of money are injected into the economy at a rate that surpasses the pace it can be repaid.</a:t>
            </a:r>
            <a:endParaRPr/>
          </a:p>
          <a:p>
            <a:pPr indent="0" lvl="0" marL="0" marR="0" rtl="0" algn="l">
              <a:lnSpc>
                <a:spcPct val="100000"/>
              </a:lnSpc>
              <a:spcBef>
                <a:spcPts val="0"/>
              </a:spcBef>
              <a:spcAft>
                <a:spcPts val="0"/>
              </a:spcAft>
              <a:buClr>
                <a:schemeClr val="dk1"/>
              </a:buClr>
              <a:buSzPts val="1200"/>
              <a:buFont typeface="Work Sans SemiBold"/>
              <a:buNone/>
            </a:pPr>
            <a:r>
              <a:rPr lang="en-US">
                <a:latin typeface="Work Sans SemiBold"/>
                <a:ea typeface="Work Sans SemiBold"/>
                <a:cs typeface="Work Sans SemiBold"/>
                <a:sym typeface="Work Sans SemiBold"/>
              </a:rPr>
              <a:t>The Federal Reserve </a:t>
            </a:r>
            <a:r>
              <a:rPr lang="en-US"/>
              <a:t>adjusts interest rates to balance borrowing and economic growth, aiming to prevent both hyperinflation and deflation.</a:t>
            </a:r>
            <a:endParaRPr/>
          </a:p>
          <a:p>
            <a:pPr indent="0" lvl="0" marL="0" rtl="0" algn="l">
              <a:spcBef>
                <a:spcPts val="0"/>
              </a:spcBef>
              <a:spcAft>
                <a:spcPts val="0"/>
              </a:spcAft>
              <a:buNone/>
            </a:pPr>
            <a:r>
              <a:rPr b="0" lang="en-US"/>
              <a:t>One example of hyperinflation in the real world is the case of Zimbabwe in the late 2000s.</a:t>
            </a:r>
            <a:endParaRPr/>
          </a:p>
        </p:txBody>
      </p:sp>
      <p:sp>
        <p:nvSpPr>
          <p:cNvPr id="176" name="Google Shape;17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7.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 name="Shape 16"/>
        <p:cNvGrpSpPr/>
        <p:nvPr/>
      </p:nvGrpSpPr>
      <p:grpSpPr>
        <a:xfrm>
          <a:off x="0" y="0"/>
          <a:ext cx="0" cy="0"/>
          <a:chOff x="0" y="0"/>
          <a:chExt cx="0" cy="0"/>
        </a:xfrm>
      </p:grpSpPr>
      <p:pic>
        <p:nvPicPr>
          <p:cNvPr descr="A white and black rectangle&#10;&#10;Description automatically generated" id="17" name="Google Shape;17;p2"/>
          <p:cNvPicPr preferRelativeResize="0"/>
          <p:nvPr/>
        </p:nvPicPr>
        <p:blipFill rotWithShape="1">
          <a:blip r:embed="rId2">
            <a:alphaModFix/>
          </a:blip>
          <a:srcRect b="0" l="0" r="0" t="0"/>
          <a:stretch/>
        </p:blipFill>
        <p:spPr>
          <a:xfrm>
            <a:off x="454025" y="693762"/>
            <a:ext cx="9528175" cy="5086350"/>
          </a:xfrm>
          <a:prstGeom prst="rect">
            <a:avLst/>
          </a:prstGeom>
          <a:noFill/>
          <a:ln>
            <a:noFill/>
          </a:ln>
        </p:spPr>
      </p:pic>
      <p:sp>
        <p:nvSpPr>
          <p:cNvPr id="18" name="Google Shape;18;p2"/>
          <p:cNvSpPr txBox="1"/>
          <p:nvPr>
            <p:ph type="ctrTitle"/>
          </p:nvPr>
        </p:nvSpPr>
        <p:spPr>
          <a:xfrm>
            <a:off x="1524000" y="1122363"/>
            <a:ext cx="6000750"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6468F4"/>
              </a:buClr>
              <a:buSzPts val="6000"/>
              <a:buFont typeface="Barlow Condensed"/>
              <a:buNone/>
              <a:defRPr b="1" sz="6000">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
          <p:cNvSpPr txBox="1"/>
          <p:nvPr>
            <p:ph idx="1" type="subTitle"/>
          </p:nvPr>
        </p:nvSpPr>
        <p:spPr>
          <a:xfrm>
            <a:off x="1524000" y="3668713"/>
            <a:ext cx="6457950" cy="139858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464669"/>
              </a:buClr>
              <a:buSzPts val="3600"/>
              <a:buFont typeface="Arial"/>
              <a:buNone/>
              <a:defRPr sz="2400">
                <a:solidFill>
                  <a:srgbClr val="464669"/>
                </a:solidFill>
                <a:latin typeface="Work Sans Medium"/>
                <a:ea typeface="Work Sans Medium"/>
                <a:cs typeface="Work Sans Medium"/>
                <a:sym typeface="Work Sans Medium"/>
              </a:defRPr>
            </a:lvl1pPr>
            <a:lvl2pPr lvl="1" algn="ctr">
              <a:lnSpc>
                <a:spcPct val="100000"/>
              </a:lnSpc>
              <a:spcBef>
                <a:spcPts val="500"/>
              </a:spcBef>
              <a:spcAft>
                <a:spcPts val="0"/>
              </a:spcAft>
              <a:buClr>
                <a:srgbClr val="464669"/>
              </a:buClr>
              <a:buSzPts val="3000"/>
              <a:buFont typeface="Work Sans Medium"/>
              <a:buNone/>
              <a:defRPr sz="2000"/>
            </a:lvl2pPr>
            <a:lvl3pPr lvl="2" algn="ctr">
              <a:lnSpc>
                <a:spcPct val="100000"/>
              </a:lnSpc>
              <a:spcBef>
                <a:spcPts val="500"/>
              </a:spcBef>
              <a:spcAft>
                <a:spcPts val="0"/>
              </a:spcAft>
              <a:buClr>
                <a:srgbClr val="464669"/>
              </a:buClr>
              <a:buSzPts val="2700"/>
              <a:buFont typeface="Work Sans Medium"/>
              <a:buNone/>
              <a:defRPr sz="1800"/>
            </a:lvl3pPr>
            <a:lvl4pPr lvl="3" algn="ctr">
              <a:lnSpc>
                <a:spcPct val="100000"/>
              </a:lnSpc>
              <a:spcBef>
                <a:spcPts val="500"/>
              </a:spcBef>
              <a:spcAft>
                <a:spcPts val="0"/>
              </a:spcAft>
              <a:buClr>
                <a:srgbClr val="464669"/>
              </a:buClr>
              <a:buSzPts val="2400"/>
              <a:buFont typeface="Work Sans Medium"/>
              <a:buNone/>
              <a:defRPr sz="1600"/>
            </a:lvl4pPr>
            <a:lvl5pPr lvl="4" algn="ctr">
              <a:lnSpc>
                <a:spcPct val="100000"/>
              </a:lnSpc>
              <a:spcBef>
                <a:spcPts val="500"/>
              </a:spcBef>
              <a:spcAft>
                <a:spcPts val="0"/>
              </a:spcAft>
              <a:buClr>
                <a:srgbClr val="464669"/>
              </a:buClr>
              <a:buSzPts val="2400"/>
              <a:buFont typeface="Work Sans Medium"/>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2"/>
          <p:cNvSpPr/>
          <p:nvPr>
            <p:ph idx="2" type="pic"/>
          </p:nvPr>
        </p:nvSpPr>
        <p:spPr>
          <a:xfrm>
            <a:off x="7613650" y="1122363"/>
            <a:ext cx="3740150" cy="4459288"/>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bg>
      <p:bgPr>
        <a:solidFill>
          <a:srgbClr val="FFFFFF"/>
        </a:solidFill>
      </p:bgPr>
    </p:bg>
    <p:spTree>
      <p:nvGrpSpPr>
        <p:cNvPr id="24" name="Shape 24"/>
        <p:cNvGrpSpPr/>
        <p:nvPr/>
      </p:nvGrpSpPr>
      <p:grpSpPr>
        <a:xfrm>
          <a:off x="0" y="0"/>
          <a:ext cx="0" cy="0"/>
          <a:chOff x="0" y="0"/>
          <a:chExt cx="0" cy="0"/>
        </a:xfrm>
      </p:grpSpPr>
      <p:sp>
        <p:nvSpPr>
          <p:cNvPr id="25" name="Google Shape;25;p3"/>
          <p:cNvSpPr/>
          <p:nvPr/>
        </p:nvSpPr>
        <p:spPr>
          <a:xfrm>
            <a:off x="648494" y="676593"/>
            <a:ext cx="10895012" cy="5504815"/>
          </a:xfrm>
          <a:prstGeom prst="roundRect">
            <a:avLst>
              <a:gd fmla="val 16667" name="adj"/>
            </a:avLst>
          </a:prstGeom>
          <a:solidFill>
            <a:srgbClr val="D0D3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800" u="none" cap="none" strike="noStrike">
              <a:solidFill>
                <a:schemeClr val="lt1"/>
              </a:solidFill>
              <a:latin typeface="Calibri"/>
              <a:ea typeface="Calibri"/>
              <a:cs typeface="Calibri"/>
              <a:sym typeface="Calibri"/>
            </a:endParaRPr>
          </a:p>
        </p:txBody>
      </p:sp>
      <p:sp>
        <p:nvSpPr>
          <p:cNvPr id="26" name="Google Shape;26;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9" name="Google Shape;29;p3"/>
          <p:cNvSpPr txBox="1"/>
          <p:nvPr/>
        </p:nvSpPr>
        <p:spPr>
          <a:xfrm>
            <a:off x="1131809" y="1009546"/>
            <a:ext cx="3932237" cy="16002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464669"/>
              </a:buClr>
              <a:buSzPts val="4800"/>
              <a:buFont typeface="Barlow Condensed"/>
              <a:buNone/>
            </a:pPr>
            <a:r>
              <a:rPr b="1" i="0" lang="en-US" sz="4800" u="none" cap="none" strike="noStrike">
                <a:solidFill>
                  <a:srgbClr val="464669"/>
                </a:solidFill>
                <a:latin typeface="Barlow Condensed"/>
                <a:ea typeface="Barlow Condensed"/>
                <a:cs typeface="Barlow Condensed"/>
                <a:sym typeface="Barlow Condensed"/>
              </a:rPr>
              <a:t>CONTENT AND PICTURE</a:t>
            </a:r>
            <a:endParaRPr/>
          </a:p>
        </p:txBody>
      </p:sp>
      <p:sp>
        <p:nvSpPr>
          <p:cNvPr id="30" name="Google Shape;30;p3"/>
          <p:cNvSpPr/>
          <p:nvPr>
            <p:ph idx="2" type="pic"/>
          </p:nvPr>
        </p:nvSpPr>
        <p:spPr>
          <a:xfrm>
            <a:off x="1229361" y="2724785"/>
            <a:ext cx="3677919" cy="2883535"/>
          </a:xfrm>
          <a:prstGeom prst="rect">
            <a:avLst/>
          </a:prstGeom>
          <a:noFill/>
          <a:ln>
            <a:noFill/>
          </a:ln>
        </p:spPr>
      </p:sp>
      <p:pic>
        <p:nvPicPr>
          <p:cNvPr descr="A group of gold coins&#10;&#10;Description automatically generated" id="31" name="Google Shape;31;p3"/>
          <p:cNvPicPr preferRelativeResize="0"/>
          <p:nvPr/>
        </p:nvPicPr>
        <p:blipFill rotWithShape="1">
          <a:blip r:embed="rId2">
            <a:alphaModFix/>
          </a:blip>
          <a:srcRect b="0" l="0" r="0" t="0"/>
          <a:stretch/>
        </p:blipFill>
        <p:spPr>
          <a:xfrm rot="-640136">
            <a:off x="10322262" y="626811"/>
            <a:ext cx="1548211" cy="2100262"/>
          </a:xfrm>
          <a:prstGeom prst="rect">
            <a:avLst/>
          </a:prstGeom>
          <a:noFill/>
          <a:ln>
            <a:noFill/>
          </a:ln>
        </p:spPr>
      </p:pic>
      <p:sp>
        <p:nvSpPr>
          <p:cNvPr id="32" name="Google Shape;32;p3"/>
          <p:cNvSpPr txBox="1"/>
          <p:nvPr>
            <p:ph idx="1" type="body"/>
          </p:nvPr>
        </p:nvSpPr>
        <p:spPr>
          <a:xfrm>
            <a:off x="5255339" y="992187"/>
            <a:ext cx="5804852" cy="4873625"/>
          </a:xfrm>
          <a:prstGeom prst="rect">
            <a:avLst/>
          </a:prstGeom>
          <a:noFill/>
          <a:ln>
            <a:noFill/>
          </a:ln>
        </p:spPr>
        <p:txBody>
          <a:bodyPr anchorCtr="0" anchor="t" bIns="45700" lIns="91425" spcFirstLastPara="1" rIns="91425" wrap="square" tIns="45700">
            <a:normAutofit/>
          </a:bodyPr>
          <a:lstStyle>
            <a:lvl1pPr indent="-457200" lvl="0" marL="457200" algn="l">
              <a:lnSpc>
                <a:spcPct val="100000"/>
              </a:lnSpc>
              <a:spcBef>
                <a:spcPts val="1000"/>
              </a:spcBef>
              <a:spcAft>
                <a:spcPts val="0"/>
              </a:spcAft>
              <a:buClr>
                <a:srgbClr val="464669"/>
              </a:buClr>
              <a:buSzPts val="3600"/>
              <a:buFont typeface="Work Sans Medium"/>
              <a:buChar char="•"/>
              <a:defRPr sz="2400"/>
            </a:lvl1pPr>
            <a:lvl2pPr indent="-495300" lvl="1" marL="914400" algn="l">
              <a:lnSpc>
                <a:spcPct val="100000"/>
              </a:lnSpc>
              <a:spcBef>
                <a:spcPts val="500"/>
              </a:spcBef>
              <a:spcAft>
                <a:spcPts val="0"/>
              </a:spcAft>
              <a:buClr>
                <a:srgbClr val="464669"/>
              </a:buClr>
              <a:buSzPts val="4200"/>
              <a:buFont typeface="Work Sans Medium"/>
              <a:buChar char="•"/>
              <a:defRPr sz="2800"/>
            </a:lvl2pPr>
            <a:lvl3pPr indent="-457200" lvl="2" marL="1371600" algn="l">
              <a:lnSpc>
                <a:spcPct val="100000"/>
              </a:lnSpc>
              <a:spcBef>
                <a:spcPts val="500"/>
              </a:spcBef>
              <a:spcAft>
                <a:spcPts val="0"/>
              </a:spcAft>
              <a:buClr>
                <a:srgbClr val="464669"/>
              </a:buClr>
              <a:buSzPts val="3600"/>
              <a:buFont typeface="Work Sans Medium"/>
              <a:buChar char="•"/>
              <a:defRPr sz="2400"/>
            </a:lvl3pPr>
            <a:lvl4pPr indent="-419100" lvl="3" marL="1828800" algn="l">
              <a:lnSpc>
                <a:spcPct val="100000"/>
              </a:lnSpc>
              <a:spcBef>
                <a:spcPts val="500"/>
              </a:spcBef>
              <a:spcAft>
                <a:spcPts val="0"/>
              </a:spcAft>
              <a:buClr>
                <a:srgbClr val="464669"/>
              </a:buClr>
              <a:buSzPts val="3000"/>
              <a:buFont typeface="Work Sans Medium"/>
              <a:buChar char="•"/>
              <a:defRPr sz="2000"/>
            </a:lvl4pPr>
            <a:lvl5pPr indent="-419100" lvl="4" marL="2286000" algn="l">
              <a:lnSpc>
                <a:spcPct val="100000"/>
              </a:lnSpc>
              <a:spcBef>
                <a:spcPts val="500"/>
              </a:spcBef>
              <a:spcAft>
                <a:spcPts val="0"/>
              </a:spcAft>
              <a:buClr>
                <a:srgbClr val="464669"/>
              </a:buClr>
              <a:buSzPts val="3000"/>
              <a:buFont typeface="Work Sans Medium"/>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3" name="Shape 33"/>
        <p:cNvGrpSpPr/>
        <p:nvPr/>
      </p:nvGrpSpPr>
      <p:grpSpPr>
        <a:xfrm>
          <a:off x="0" y="0"/>
          <a:ext cx="0" cy="0"/>
          <a:chOff x="0" y="0"/>
          <a:chExt cx="0" cy="0"/>
        </a:xfrm>
      </p:grpSpPr>
      <p:sp>
        <p:nvSpPr>
          <p:cNvPr id="34" name="Google Shape;34;p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6468F4"/>
              </a:buClr>
              <a:buSzPts val="4400"/>
              <a:buFont typeface="Barlow Condensed"/>
              <a:buNone/>
              <a:defRPr b="1" sz="4400">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rgbClr val="464669"/>
              </a:buClr>
              <a:buSzPts val="4200"/>
              <a:buFont typeface="Barlow Condensed"/>
              <a:buNone/>
              <a:defRPr b="1" sz="2800">
                <a:solidFill>
                  <a:srgbClr val="464669"/>
                </a:solidFill>
                <a:latin typeface="Barlow Condensed"/>
                <a:ea typeface="Barlow Condensed"/>
                <a:cs typeface="Barlow Condensed"/>
                <a:sym typeface="Barlow Condensed"/>
              </a:defRPr>
            </a:lvl1pPr>
            <a:lvl2pPr indent="-228600" lvl="1" marL="914400" algn="l">
              <a:lnSpc>
                <a:spcPct val="100000"/>
              </a:lnSpc>
              <a:spcBef>
                <a:spcPts val="500"/>
              </a:spcBef>
              <a:spcAft>
                <a:spcPts val="0"/>
              </a:spcAft>
              <a:buClr>
                <a:srgbClr val="464669"/>
              </a:buClr>
              <a:buSzPts val="3000"/>
              <a:buFont typeface="Work Sans Medium"/>
              <a:buNone/>
              <a:defRPr b="1" sz="2000"/>
            </a:lvl2pPr>
            <a:lvl3pPr indent="-228600" lvl="2" marL="1371600" algn="l">
              <a:lnSpc>
                <a:spcPct val="100000"/>
              </a:lnSpc>
              <a:spcBef>
                <a:spcPts val="500"/>
              </a:spcBef>
              <a:spcAft>
                <a:spcPts val="0"/>
              </a:spcAft>
              <a:buClr>
                <a:srgbClr val="464669"/>
              </a:buClr>
              <a:buSzPts val="2700"/>
              <a:buFont typeface="Work Sans Medium"/>
              <a:buNone/>
              <a:defRPr b="1" sz="1800"/>
            </a:lvl3pPr>
            <a:lvl4pPr indent="-228600" lvl="3" marL="1828800" algn="l">
              <a:lnSpc>
                <a:spcPct val="100000"/>
              </a:lnSpc>
              <a:spcBef>
                <a:spcPts val="500"/>
              </a:spcBef>
              <a:spcAft>
                <a:spcPts val="0"/>
              </a:spcAft>
              <a:buClr>
                <a:srgbClr val="464669"/>
              </a:buClr>
              <a:buSzPts val="2400"/>
              <a:buFont typeface="Work Sans Medium"/>
              <a:buNone/>
              <a:defRPr b="1" sz="1600"/>
            </a:lvl4pPr>
            <a:lvl5pPr indent="-228600" lvl="4" marL="2286000" algn="l">
              <a:lnSpc>
                <a:spcPct val="100000"/>
              </a:lnSpc>
              <a:spcBef>
                <a:spcPts val="500"/>
              </a:spcBef>
              <a:spcAft>
                <a:spcPts val="0"/>
              </a:spcAft>
              <a:buClr>
                <a:srgbClr val="464669"/>
              </a:buClr>
              <a:buSzPts val="2400"/>
              <a:buFont typeface="Work Sans Medium"/>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6" name="Google Shape;36;p4"/>
          <p:cNvSpPr txBox="1"/>
          <p:nvPr>
            <p:ph idx="2"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rgbClr val="464669"/>
              </a:buClr>
              <a:buSzPts val="4200"/>
              <a:buFont typeface="Barlow Condensed"/>
              <a:buNone/>
              <a:defRPr b="1" sz="2800">
                <a:solidFill>
                  <a:srgbClr val="464669"/>
                </a:solidFill>
                <a:latin typeface="Barlow Condensed"/>
                <a:ea typeface="Barlow Condensed"/>
                <a:cs typeface="Barlow Condensed"/>
                <a:sym typeface="Barlow Condensed"/>
              </a:defRPr>
            </a:lvl1pPr>
            <a:lvl2pPr indent="-228600" lvl="1" marL="914400" algn="l">
              <a:lnSpc>
                <a:spcPct val="100000"/>
              </a:lnSpc>
              <a:spcBef>
                <a:spcPts val="500"/>
              </a:spcBef>
              <a:spcAft>
                <a:spcPts val="0"/>
              </a:spcAft>
              <a:buClr>
                <a:srgbClr val="464669"/>
              </a:buClr>
              <a:buSzPts val="3000"/>
              <a:buFont typeface="Work Sans Medium"/>
              <a:buNone/>
              <a:defRPr b="1" sz="2000"/>
            </a:lvl2pPr>
            <a:lvl3pPr indent="-228600" lvl="2" marL="1371600" algn="l">
              <a:lnSpc>
                <a:spcPct val="100000"/>
              </a:lnSpc>
              <a:spcBef>
                <a:spcPts val="500"/>
              </a:spcBef>
              <a:spcAft>
                <a:spcPts val="0"/>
              </a:spcAft>
              <a:buClr>
                <a:srgbClr val="464669"/>
              </a:buClr>
              <a:buSzPts val="2700"/>
              <a:buFont typeface="Work Sans Medium"/>
              <a:buNone/>
              <a:defRPr b="1" sz="1800"/>
            </a:lvl3pPr>
            <a:lvl4pPr indent="-228600" lvl="3" marL="1828800" algn="l">
              <a:lnSpc>
                <a:spcPct val="100000"/>
              </a:lnSpc>
              <a:spcBef>
                <a:spcPts val="500"/>
              </a:spcBef>
              <a:spcAft>
                <a:spcPts val="0"/>
              </a:spcAft>
              <a:buClr>
                <a:srgbClr val="464669"/>
              </a:buClr>
              <a:buSzPts val="2400"/>
              <a:buFont typeface="Work Sans Medium"/>
              <a:buNone/>
              <a:defRPr b="1" sz="1600"/>
            </a:lvl4pPr>
            <a:lvl5pPr indent="-228600" lvl="4" marL="2286000" algn="l">
              <a:lnSpc>
                <a:spcPct val="100000"/>
              </a:lnSpc>
              <a:spcBef>
                <a:spcPts val="500"/>
              </a:spcBef>
              <a:spcAft>
                <a:spcPts val="0"/>
              </a:spcAft>
              <a:buClr>
                <a:srgbClr val="464669"/>
              </a:buClr>
              <a:buSzPts val="2400"/>
              <a:buFont typeface="Work Sans Medium"/>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7" name="Google Shape;37;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0" name="Google Shape;40;p4"/>
          <p:cNvSpPr/>
          <p:nvPr/>
        </p:nvSpPr>
        <p:spPr>
          <a:xfrm>
            <a:off x="836612" y="2596444"/>
            <a:ext cx="5183188" cy="3580519"/>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4"/>
          <p:cNvSpPr/>
          <p:nvPr/>
        </p:nvSpPr>
        <p:spPr>
          <a:xfrm>
            <a:off x="6170612" y="2596443"/>
            <a:ext cx="5183188" cy="3580519"/>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4"/>
          <p:cNvSpPr txBox="1"/>
          <p:nvPr>
            <p:ph idx="3" type="body"/>
          </p:nvPr>
        </p:nvSpPr>
        <p:spPr>
          <a:xfrm>
            <a:off x="1046992" y="2792944"/>
            <a:ext cx="4779486" cy="3167589"/>
          </a:xfrm>
          <a:prstGeom prst="rect">
            <a:avLst/>
          </a:prstGeom>
          <a:noFill/>
          <a:ln>
            <a:noFill/>
          </a:ln>
        </p:spPr>
        <p:txBody>
          <a:bodyPr anchorCtr="0" anchor="t" bIns="45700" lIns="91425" spcFirstLastPara="1" rIns="91425" wrap="square" tIns="45700">
            <a:normAutofit/>
          </a:bodyPr>
          <a:lstStyle>
            <a:lvl1pPr indent="-419100" lvl="0" marL="4572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indent="-457200" lvl="1" marL="9144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indent="-419100" lvl="2" marL="13716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indent="-400050" lvl="3" marL="182880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indent="-400050" lvl="4" marL="228600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4"/>
          <p:cNvSpPr txBox="1"/>
          <p:nvPr>
            <p:ph idx="4" type="body"/>
          </p:nvPr>
        </p:nvSpPr>
        <p:spPr>
          <a:xfrm>
            <a:off x="6380992" y="2792944"/>
            <a:ext cx="4779486" cy="3167589"/>
          </a:xfrm>
          <a:prstGeom prst="rect">
            <a:avLst/>
          </a:prstGeom>
          <a:noFill/>
          <a:ln>
            <a:noFill/>
          </a:ln>
        </p:spPr>
        <p:txBody>
          <a:bodyPr anchorCtr="0" anchor="t" bIns="45700" lIns="91425" spcFirstLastPara="1" rIns="91425" wrap="square" tIns="45700">
            <a:normAutofit/>
          </a:bodyPr>
          <a:lstStyle>
            <a:lvl1pPr indent="-419100" lvl="0" marL="4572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indent="-457200" lvl="1" marL="9144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indent="-419100" lvl="2" marL="13716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indent="-400050" lvl="3" marL="182880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indent="-400050" lvl="4" marL="228600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4" name="Google Shape;44;p4"/>
          <p:cNvPicPr preferRelativeResize="0"/>
          <p:nvPr/>
        </p:nvPicPr>
        <p:blipFill rotWithShape="1">
          <a:blip r:embed="rId2">
            <a:alphaModFix/>
          </a:blip>
          <a:srcRect b="0" l="0" r="0" t="0"/>
          <a:stretch/>
        </p:blipFill>
        <p:spPr>
          <a:xfrm>
            <a:off x="836612" y="1385528"/>
            <a:ext cx="9190463" cy="792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pic>
        <p:nvPicPr>
          <p:cNvPr id="46" name="Google Shape;46;p5"/>
          <p:cNvPicPr preferRelativeResize="0"/>
          <p:nvPr/>
        </p:nvPicPr>
        <p:blipFill rotWithShape="1">
          <a:blip r:embed="rId2">
            <a:alphaModFix/>
          </a:blip>
          <a:srcRect b="0" l="0" r="0" t="0"/>
          <a:stretch/>
        </p:blipFill>
        <p:spPr>
          <a:xfrm>
            <a:off x="4672530" y="0"/>
            <a:ext cx="7237419" cy="6858000"/>
          </a:xfrm>
          <a:prstGeom prst="rect">
            <a:avLst/>
          </a:prstGeom>
          <a:noFill/>
          <a:ln>
            <a:noFill/>
          </a:ln>
        </p:spPr>
      </p:pic>
      <p:sp>
        <p:nvSpPr>
          <p:cNvPr id="47" name="Google Shape;47;p5"/>
          <p:cNvSpPr txBox="1"/>
          <p:nvPr>
            <p:ph type="title"/>
          </p:nvPr>
        </p:nvSpPr>
        <p:spPr>
          <a:xfrm>
            <a:off x="587375" y="-424655"/>
            <a:ext cx="598805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6468F4"/>
              </a:buClr>
              <a:buSzPts val="6000"/>
              <a:buFont typeface="Barlow Condensed"/>
              <a:buNone/>
              <a:defRPr b="1" sz="6000">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5"/>
          <p:cNvSpPr txBox="1"/>
          <p:nvPr>
            <p:ph idx="1" type="body"/>
          </p:nvPr>
        </p:nvSpPr>
        <p:spPr>
          <a:xfrm>
            <a:off x="587375" y="2428082"/>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464669"/>
              </a:buClr>
              <a:buSzPts val="3600"/>
              <a:buFont typeface="Work Sans Medium"/>
              <a:buNone/>
              <a:defRPr sz="2400">
                <a:solidFill>
                  <a:srgbClr val="464669"/>
                </a:solidFill>
                <a:latin typeface="Work Sans Medium"/>
                <a:ea typeface="Work Sans Medium"/>
                <a:cs typeface="Work Sans Medium"/>
                <a:sym typeface="Work Sans Medium"/>
              </a:defRPr>
            </a:lvl1pPr>
            <a:lvl2pPr indent="-228600" lvl="1" marL="914400" algn="l">
              <a:lnSpc>
                <a:spcPct val="100000"/>
              </a:lnSpc>
              <a:spcBef>
                <a:spcPts val="500"/>
              </a:spcBef>
              <a:spcAft>
                <a:spcPts val="0"/>
              </a:spcAft>
              <a:buClr>
                <a:srgbClr val="888888"/>
              </a:buClr>
              <a:buSzPts val="3000"/>
              <a:buFont typeface="Work Sans Medium"/>
              <a:buNone/>
              <a:defRPr sz="2000">
                <a:solidFill>
                  <a:srgbClr val="888888"/>
                </a:solidFill>
              </a:defRPr>
            </a:lvl2pPr>
            <a:lvl3pPr indent="-228600" lvl="2" marL="1371600" algn="l">
              <a:lnSpc>
                <a:spcPct val="100000"/>
              </a:lnSpc>
              <a:spcBef>
                <a:spcPts val="500"/>
              </a:spcBef>
              <a:spcAft>
                <a:spcPts val="0"/>
              </a:spcAft>
              <a:buClr>
                <a:srgbClr val="888888"/>
              </a:buClr>
              <a:buSzPts val="2700"/>
              <a:buFont typeface="Work Sans Medium"/>
              <a:buNone/>
              <a:defRPr sz="1800">
                <a:solidFill>
                  <a:srgbClr val="888888"/>
                </a:solidFill>
              </a:defRPr>
            </a:lvl3pPr>
            <a:lvl4pPr indent="-228600" lvl="3" marL="1828800" algn="l">
              <a:lnSpc>
                <a:spcPct val="100000"/>
              </a:lnSpc>
              <a:spcBef>
                <a:spcPts val="500"/>
              </a:spcBef>
              <a:spcAft>
                <a:spcPts val="0"/>
              </a:spcAft>
              <a:buClr>
                <a:srgbClr val="888888"/>
              </a:buClr>
              <a:buSzPts val="2400"/>
              <a:buFont typeface="Work Sans Medium"/>
              <a:buNone/>
              <a:defRPr sz="1600">
                <a:solidFill>
                  <a:srgbClr val="888888"/>
                </a:solidFill>
              </a:defRPr>
            </a:lvl4pPr>
            <a:lvl5pPr indent="-228600" lvl="4" marL="2286000" algn="l">
              <a:lnSpc>
                <a:spcPct val="100000"/>
              </a:lnSpc>
              <a:spcBef>
                <a:spcPts val="500"/>
              </a:spcBef>
              <a:spcAft>
                <a:spcPts val="0"/>
              </a:spcAft>
              <a:buClr>
                <a:srgbClr val="888888"/>
              </a:buClr>
              <a:buSzPts val="2400"/>
              <a:buFont typeface="Work Sans Medium"/>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9" name="Google Shape;49;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rgbClr val="FFFFFF"/>
        </a:solidFill>
      </p:bgPr>
    </p:bg>
    <p:spTree>
      <p:nvGrpSpPr>
        <p:cNvPr id="52" name="Shape 52"/>
        <p:cNvGrpSpPr/>
        <p:nvPr/>
      </p:nvGrpSpPr>
      <p:grpSpPr>
        <a:xfrm>
          <a:off x="0" y="0"/>
          <a:ext cx="0" cy="0"/>
          <a:chOff x="0" y="0"/>
          <a:chExt cx="0" cy="0"/>
        </a:xfrm>
      </p:grpSpPr>
      <p:sp>
        <p:nvSpPr>
          <p:cNvPr id="53" name="Google Shape;53;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6468F4"/>
              </a:buClr>
              <a:buSzPts val="6000"/>
              <a:buFont typeface="Barlow Condensed"/>
              <a:buNone/>
              <a:defRPr b="1" sz="6000" u="none">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95300" lvl="0" marL="457200" algn="l">
              <a:lnSpc>
                <a:spcPct val="100000"/>
              </a:lnSpc>
              <a:spcBef>
                <a:spcPts val="1000"/>
              </a:spcBef>
              <a:spcAft>
                <a:spcPts val="0"/>
              </a:spcAft>
              <a:buClr>
                <a:srgbClr val="464669"/>
              </a:buClr>
              <a:buSzPts val="4200"/>
              <a:buFont typeface="Work Sans Medium"/>
              <a:buChar char="•"/>
              <a:defRPr sz="2800">
                <a:solidFill>
                  <a:srgbClr val="464669"/>
                </a:solidFill>
                <a:latin typeface="Work Sans Medium"/>
                <a:ea typeface="Work Sans Medium"/>
                <a:cs typeface="Work Sans Medium"/>
                <a:sym typeface="Work Sans Medium"/>
              </a:defRPr>
            </a:lvl1pPr>
            <a:lvl2pPr indent="-457200" lvl="1" marL="9144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indent="-419100" lvl="2" marL="13716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indent="-400050" lvl="3" marL="182880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indent="-400050" lvl="4" marL="228600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8" name="Google Shape;58;p6"/>
          <p:cNvSpPr/>
          <p:nvPr/>
        </p:nvSpPr>
        <p:spPr>
          <a:xfrm>
            <a:off x="0" y="6176963"/>
            <a:ext cx="12192000" cy="693550"/>
          </a:xfrm>
          <a:prstGeom prst="rect">
            <a:avLst/>
          </a:prstGeom>
          <a:solidFill>
            <a:srgbClr val="4646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9" name="Google Shape;59;p6"/>
          <p:cNvPicPr preferRelativeResize="0"/>
          <p:nvPr/>
        </p:nvPicPr>
        <p:blipFill rotWithShape="1">
          <a:blip r:embed="rId2">
            <a:alphaModFix/>
          </a:blip>
          <a:srcRect b="0" l="0" r="0" t="0"/>
          <a:stretch/>
        </p:blipFill>
        <p:spPr>
          <a:xfrm>
            <a:off x="-104983" y="3359298"/>
            <a:ext cx="12296983" cy="2292746"/>
          </a:xfrm>
          <a:prstGeom prst="rect">
            <a:avLst/>
          </a:prstGeom>
          <a:noFill/>
          <a:ln>
            <a:noFill/>
          </a:ln>
        </p:spPr>
      </p:pic>
      <p:pic>
        <p:nvPicPr>
          <p:cNvPr descr="A stack of money with dollar signs&#10;&#10;Description automatically generated" id="60" name="Google Shape;60;p6"/>
          <p:cNvPicPr preferRelativeResize="0"/>
          <p:nvPr/>
        </p:nvPicPr>
        <p:blipFill rotWithShape="1">
          <a:blip r:embed="rId3">
            <a:alphaModFix/>
          </a:blip>
          <a:srcRect b="0" l="0" r="0" t="0"/>
          <a:stretch/>
        </p:blipFill>
        <p:spPr>
          <a:xfrm>
            <a:off x="9029700" y="4926054"/>
            <a:ext cx="2324100" cy="1709577"/>
          </a:xfrm>
          <a:prstGeom prst="rect">
            <a:avLst/>
          </a:prstGeom>
          <a:noFill/>
          <a:ln>
            <a:noFill/>
          </a:ln>
        </p:spPr>
      </p:pic>
      <p:pic>
        <p:nvPicPr>
          <p:cNvPr descr="Green paper money falling on a black background&#10;&#10;Description automatically generated" id="61" name="Google Shape;61;p6"/>
          <p:cNvPicPr preferRelativeResize="0"/>
          <p:nvPr/>
        </p:nvPicPr>
        <p:blipFill rotWithShape="1">
          <a:blip r:embed="rId4">
            <a:alphaModFix/>
          </a:blip>
          <a:srcRect b="0" l="0" r="0" t="0"/>
          <a:stretch/>
        </p:blipFill>
        <p:spPr>
          <a:xfrm>
            <a:off x="8832056" y="1713352"/>
            <a:ext cx="2681287" cy="335924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2" name="Shape 62"/>
        <p:cNvGrpSpPr/>
        <p:nvPr/>
      </p:nvGrpSpPr>
      <p:grpSpPr>
        <a:xfrm>
          <a:off x="0" y="0"/>
          <a:ext cx="0" cy="0"/>
          <a:chOff x="0" y="0"/>
          <a:chExt cx="0" cy="0"/>
        </a:xfrm>
      </p:grpSpPr>
      <p:sp>
        <p:nvSpPr>
          <p:cNvPr id="63" name="Google Shape;63;p7"/>
          <p:cNvSpPr/>
          <p:nvPr/>
        </p:nvSpPr>
        <p:spPr>
          <a:xfrm>
            <a:off x="838200" y="1825626"/>
            <a:ext cx="5181600" cy="4351338"/>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 name="Google Shape;64;p7"/>
          <p:cNvSpPr/>
          <p:nvPr/>
        </p:nvSpPr>
        <p:spPr>
          <a:xfrm>
            <a:off x="6172200" y="1825625"/>
            <a:ext cx="5181600" cy="4351338"/>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 name="Google Shape;65;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6468F4"/>
              </a:buClr>
              <a:buSzPts val="5400"/>
              <a:buFont typeface="Barlow Condensed"/>
              <a:buNone/>
              <a:defRPr b="1" sz="5400">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7"/>
          <p:cNvSpPr txBox="1"/>
          <p:nvPr>
            <p:ph idx="1" type="body"/>
          </p:nvPr>
        </p:nvSpPr>
        <p:spPr>
          <a:xfrm>
            <a:off x="1048456" y="2111022"/>
            <a:ext cx="4778022" cy="3849512"/>
          </a:xfrm>
          <a:prstGeom prst="rect">
            <a:avLst/>
          </a:prstGeom>
          <a:noFill/>
          <a:ln>
            <a:noFill/>
          </a:ln>
        </p:spPr>
        <p:txBody>
          <a:bodyPr anchorCtr="0" anchor="t" bIns="45700" lIns="91425" spcFirstLastPara="1" rIns="91425" wrap="square" tIns="45700">
            <a:normAutofit/>
          </a:bodyPr>
          <a:lstStyle>
            <a:lvl1pPr indent="-419100" lvl="0" marL="4572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indent="-457200" lvl="1" marL="9144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indent="-419100" lvl="2" marL="13716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indent="-400050" lvl="3" marL="182880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indent="-400050" lvl="4" marL="228600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7"/>
          <p:cNvSpPr txBox="1"/>
          <p:nvPr>
            <p:ph idx="2" type="body"/>
          </p:nvPr>
        </p:nvSpPr>
        <p:spPr>
          <a:xfrm>
            <a:off x="6382456" y="2111022"/>
            <a:ext cx="4778022" cy="3849512"/>
          </a:xfrm>
          <a:prstGeom prst="rect">
            <a:avLst/>
          </a:prstGeom>
          <a:noFill/>
          <a:ln>
            <a:noFill/>
          </a:ln>
        </p:spPr>
        <p:txBody>
          <a:bodyPr anchorCtr="0" anchor="t" bIns="45700" lIns="91425" spcFirstLastPara="1" rIns="91425" wrap="square" tIns="45700">
            <a:normAutofit/>
          </a:bodyPr>
          <a:lstStyle>
            <a:lvl1pPr indent="-419100" lvl="0" marL="4572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indent="-457200" lvl="1" marL="9144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indent="-419100" lvl="2" marL="13716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indent="-400050" lvl="3" marL="182880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indent="-400050" lvl="4" marL="228600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71" name="Google Shape;71;p7"/>
          <p:cNvPicPr preferRelativeResize="0"/>
          <p:nvPr/>
        </p:nvPicPr>
        <p:blipFill rotWithShape="1">
          <a:blip r:embed="rId2">
            <a:alphaModFix/>
          </a:blip>
          <a:srcRect b="0" l="0" r="0" t="0"/>
          <a:stretch/>
        </p:blipFill>
        <p:spPr>
          <a:xfrm>
            <a:off x="1500768" y="1395509"/>
            <a:ext cx="9190463" cy="792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2" name="Shape 72"/>
        <p:cNvGrpSpPr/>
        <p:nvPr/>
      </p:nvGrpSpPr>
      <p:grpSpPr>
        <a:xfrm>
          <a:off x="0" y="0"/>
          <a:ext cx="0" cy="0"/>
          <a:chOff x="0" y="0"/>
          <a:chExt cx="0" cy="0"/>
        </a:xfrm>
      </p:grpSpPr>
      <p:sp>
        <p:nvSpPr>
          <p:cNvPr id="73" name="Google Shape;73;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76" name="Google Shape;76;p8"/>
          <p:cNvPicPr preferRelativeResize="0"/>
          <p:nvPr/>
        </p:nvPicPr>
        <p:blipFill rotWithShape="1">
          <a:blip r:embed="rId2">
            <a:alphaModFix/>
          </a:blip>
          <a:srcRect b="0" l="0" r="0" t="0"/>
          <a:stretch/>
        </p:blipFill>
        <p:spPr>
          <a:xfrm>
            <a:off x="0" y="0"/>
            <a:ext cx="12191999" cy="3901440"/>
          </a:xfrm>
          <a:prstGeom prst="rect">
            <a:avLst/>
          </a:prstGeom>
          <a:noFill/>
          <a:ln>
            <a:noFill/>
          </a:ln>
        </p:spPr>
      </p:pic>
      <p:sp>
        <p:nvSpPr>
          <p:cNvPr id="77" name="Google Shape;77;p8"/>
          <p:cNvSpPr txBox="1"/>
          <p:nvPr>
            <p:ph type="title"/>
          </p:nvPr>
        </p:nvSpPr>
        <p:spPr>
          <a:xfrm>
            <a:off x="838200" y="909637"/>
            <a:ext cx="572516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6468F4"/>
              </a:buClr>
              <a:buSzPts val="5400"/>
              <a:buFont typeface="Barlow Condensed"/>
              <a:buNone/>
              <a:defRPr b="1" sz="5400">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8"/>
          <p:cNvSpPr txBox="1"/>
          <p:nvPr>
            <p:ph idx="1" type="body"/>
          </p:nvPr>
        </p:nvSpPr>
        <p:spPr>
          <a:xfrm>
            <a:off x="838200" y="2394743"/>
            <a:ext cx="639572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464669"/>
              </a:buClr>
              <a:buSzPts val="3600"/>
              <a:buFont typeface="Work Sans Medium"/>
              <a:buNone/>
              <a:defRPr sz="2400">
                <a:solidFill>
                  <a:srgbClr val="464669"/>
                </a:solidFill>
                <a:latin typeface="Work Sans Medium"/>
                <a:ea typeface="Work Sans Medium"/>
                <a:cs typeface="Work Sans Medium"/>
                <a:sym typeface="Work Sans Medium"/>
              </a:defRPr>
            </a:lvl1pPr>
            <a:lvl2pPr indent="-228600" lvl="1" marL="914400" algn="l">
              <a:lnSpc>
                <a:spcPct val="100000"/>
              </a:lnSpc>
              <a:spcBef>
                <a:spcPts val="500"/>
              </a:spcBef>
              <a:spcAft>
                <a:spcPts val="0"/>
              </a:spcAft>
              <a:buClr>
                <a:srgbClr val="888888"/>
              </a:buClr>
              <a:buSzPts val="3000"/>
              <a:buFont typeface="Work Sans Medium"/>
              <a:buNone/>
              <a:defRPr sz="2000">
                <a:solidFill>
                  <a:srgbClr val="888888"/>
                </a:solidFill>
              </a:defRPr>
            </a:lvl2pPr>
            <a:lvl3pPr indent="-228600" lvl="2" marL="1371600" algn="l">
              <a:lnSpc>
                <a:spcPct val="100000"/>
              </a:lnSpc>
              <a:spcBef>
                <a:spcPts val="500"/>
              </a:spcBef>
              <a:spcAft>
                <a:spcPts val="0"/>
              </a:spcAft>
              <a:buClr>
                <a:srgbClr val="888888"/>
              </a:buClr>
              <a:buSzPts val="2700"/>
              <a:buFont typeface="Work Sans Medium"/>
              <a:buNone/>
              <a:defRPr sz="1800">
                <a:solidFill>
                  <a:srgbClr val="888888"/>
                </a:solidFill>
              </a:defRPr>
            </a:lvl3pPr>
            <a:lvl4pPr indent="-228600" lvl="3" marL="1828800" algn="l">
              <a:lnSpc>
                <a:spcPct val="100000"/>
              </a:lnSpc>
              <a:spcBef>
                <a:spcPts val="500"/>
              </a:spcBef>
              <a:spcAft>
                <a:spcPts val="0"/>
              </a:spcAft>
              <a:buClr>
                <a:srgbClr val="888888"/>
              </a:buClr>
              <a:buSzPts val="2400"/>
              <a:buFont typeface="Work Sans Medium"/>
              <a:buNone/>
              <a:defRPr sz="1600">
                <a:solidFill>
                  <a:srgbClr val="888888"/>
                </a:solidFill>
              </a:defRPr>
            </a:lvl4pPr>
            <a:lvl5pPr indent="-228600" lvl="4" marL="2286000" algn="l">
              <a:lnSpc>
                <a:spcPct val="100000"/>
              </a:lnSpc>
              <a:spcBef>
                <a:spcPts val="500"/>
              </a:spcBef>
              <a:spcAft>
                <a:spcPts val="0"/>
              </a:spcAft>
              <a:buClr>
                <a:srgbClr val="888888"/>
              </a:buClr>
              <a:buSzPts val="2400"/>
              <a:buFont typeface="Work Sans Medium"/>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pic>
        <p:nvPicPr>
          <p:cNvPr id="79" name="Google Shape;79;p8"/>
          <p:cNvPicPr preferRelativeResize="0"/>
          <p:nvPr/>
        </p:nvPicPr>
        <p:blipFill rotWithShape="1">
          <a:blip r:embed="rId3">
            <a:alphaModFix/>
          </a:blip>
          <a:srcRect b="0" l="0" r="0" t="0"/>
          <a:stretch/>
        </p:blipFill>
        <p:spPr>
          <a:xfrm>
            <a:off x="-40556" y="1115684"/>
            <a:ext cx="12369716" cy="511671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bg>
      <p:bgPr>
        <a:solidFill>
          <a:schemeClr val="lt1"/>
        </a:solidFill>
      </p:bgPr>
    </p:bg>
    <p:spTree>
      <p:nvGrpSpPr>
        <p:cNvPr id="80" name="Shape 80"/>
        <p:cNvGrpSpPr/>
        <p:nvPr/>
      </p:nvGrpSpPr>
      <p:grpSpPr>
        <a:xfrm>
          <a:off x="0" y="0"/>
          <a:ext cx="0" cy="0"/>
          <a:chOff x="0" y="0"/>
          <a:chExt cx="0" cy="0"/>
        </a:xfrm>
      </p:grpSpPr>
      <p:sp>
        <p:nvSpPr>
          <p:cNvPr id="81" name="Google Shape;81;p9"/>
          <p:cNvSpPr/>
          <p:nvPr/>
        </p:nvSpPr>
        <p:spPr>
          <a:xfrm>
            <a:off x="648494" y="676593"/>
            <a:ext cx="10895012" cy="5504815"/>
          </a:xfrm>
          <a:prstGeom prst="roundRect">
            <a:avLst>
              <a:gd fmla="val 16667" name="adj"/>
            </a:avLst>
          </a:prstGeom>
          <a:solidFill>
            <a:srgbClr val="D0D3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800" u="none" cap="none" strike="noStrike">
              <a:solidFill>
                <a:schemeClr val="lt1"/>
              </a:solidFill>
              <a:latin typeface="Calibri"/>
              <a:ea typeface="Calibri"/>
              <a:cs typeface="Calibri"/>
              <a:sym typeface="Calibri"/>
            </a:endParaRPr>
          </a:p>
        </p:txBody>
      </p:sp>
      <p:sp>
        <p:nvSpPr>
          <p:cNvPr id="82" name="Google Shape;82;p9"/>
          <p:cNvSpPr txBox="1"/>
          <p:nvPr>
            <p:ph idx="1" type="body"/>
          </p:nvPr>
        </p:nvSpPr>
        <p:spPr>
          <a:xfrm>
            <a:off x="5323840" y="987425"/>
            <a:ext cx="5804852" cy="4873625"/>
          </a:xfrm>
          <a:prstGeom prst="rect">
            <a:avLst/>
          </a:prstGeom>
          <a:noFill/>
          <a:ln>
            <a:noFill/>
          </a:ln>
        </p:spPr>
        <p:txBody>
          <a:bodyPr anchorCtr="0" anchor="t" bIns="45700" lIns="91425" spcFirstLastPara="1" rIns="91425" wrap="square" tIns="45700">
            <a:normAutofit/>
          </a:bodyPr>
          <a:lstStyle>
            <a:lvl1pPr indent="-457200" lvl="0" marL="457200" algn="l">
              <a:lnSpc>
                <a:spcPct val="100000"/>
              </a:lnSpc>
              <a:spcBef>
                <a:spcPts val="1000"/>
              </a:spcBef>
              <a:spcAft>
                <a:spcPts val="0"/>
              </a:spcAft>
              <a:buClr>
                <a:srgbClr val="464669"/>
              </a:buClr>
              <a:buSzPts val="3600"/>
              <a:buFont typeface="Work Sans Medium"/>
              <a:buChar char="•"/>
              <a:defRPr sz="2400"/>
            </a:lvl1pPr>
            <a:lvl2pPr indent="-495300" lvl="1" marL="914400" algn="l">
              <a:lnSpc>
                <a:spcPct val="100000"/>
              </a:lnSpc>
              <a:spcBef>
                <a:spcPts val="500"/>
              </a:spcBef>
              <a:spcAft>
                <a:spcPts val="0"/>
              </a:spcAft>
              <a:buClr>
                <a:srgbClr val="464669"/>
              </a:buClr>
              <a:buSzPts val="4200"/>
              <a:buFont typeface="Work Sans Medium"/>
              <a:buChar char="•"/>
              <a:defRPr sz="2800"/>
            </a:lvl2pPr>
            <a:lvl3pPr indent="-457200" lvl="2" marL="1371600" algn="l">
              <a:lnSpc>
                <a:spcPct val="100000"/>
              </a:lnSpc>
              <a:spcBef>
                <a:spcPts val="500"/>
              </a:spcBef>
              <a:spcAft>
                <a:spcPts val="0"/>
              </a:spcAft>
              <a:buClr>
                <a:srgbClr val="464669"/>
              </a:buClr>
              <a:buSzPts val="3600"/>
              <a:buFont typeface="Work Sans Medium"/>
              <a:buChar char="•"/>
              <a:defRPr sz="2400"/>
            </a:lvl3pPr>
            <a:lvl4pPr indent="-419100" lvl="3" marL="1828800" algn="l">
              <a:lnSpc>
                <a:spcPct val="100000"/>
              </a:lnSpc>
              <a:spcBef>
                <a:spcPts val="500"/>
              </a:spcBef>
              <a:spcAft>
                <a:spcPts val="0"/>
              </a:spcAft>
              <a:buClr>
                <a:srgbClr val="464669"/>
              </a:buClr>
              <a:buSzPts val="3000"/>
              <a:buFont typeface="Work Sans Medium"/>
              <a:buChar char="•"/>
              <a:defRPr sz="2000"/>
            </a:lvl4pPr>
            <a:lvl5pPr indent="-419100" lvl="4" marL="2286000" algn="l">
              <a:lnSpc>
                <a:spcPct val="100000"/>
              </a:lnSpc>
              <a:spcBef>
                <a:spcPts val="500"/>
              </a:spcBef>
              <a:spcAft>
                <a:spcPts val="0"/>
              </a:spcAft>
              <a:buClr>
                <a:srgbClr val="464669"/>
              </a:buClr>
              <a:buSzPts val="3000"/>
              <a:buFont typeface="Work Sans Medium"/>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3" name="Google Shape;83;p9"/>
          <p:cNvSpPr txBox="1"/>
          <p:nvPr>
            <p:ph idx="2" type="body"/>
          </p:nvPr>
        </p:nvSpPr>
        <p:spPr>
          <a:xfrm>
            <a:off x="1063308" y="2669582"/>
            <a:ext cx="3932237" cy="319940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464669"/>
              </a:buClr>
              <a:buSzPts val="2400"/>
              <a:buFont typeface="Work Sans Medium"/>
              <a:buNone/>
              <a:defRPr sz="1600"/>
            </a:lvl1pPr>
            <a:lvl2pPr indent="-228600" lvl="1" marL="914400" algn="l">
              <a:lnSpc>
                <a:spcPct val="100000"/>
              </a:lnSpc>
              <a:spcBef>
                <a:spcPts val="500"/>
              </a:spcBef>
              <a:spcAft>
                <a:spcPts val="0"/>
              </a:spcAft>
              <a:buClr>
                <a:srgbClr val="464669"/>
              </a:buClr>
              <a:buSzPts val="2100"/>
              <a:buFont typeface="Work Sans Medium"/>
              <a:buNone/>
              <a:defRPr sz="1400"/>
            </a:lvl2pPr>
            <a:lvl3pPr indent="-228600" lvl="2" marL="1371600" algn="l">
              <a:lnSpc>
                <a:spcPct val="100000"/>
              </a:lnSpc>
              <a:spcBef>
                <a:spcPts val="500"/>
              </a:spcBef>
              <a:spcAft>
                <a:spcPts val="0"/>
              </a:spcAft>
              <a:buClr>
                <a:srgbClr val="464669"/>
              </a:buClr>
              <a:buSzPts val="1800"/>
              <a:buFont typeface="Work Sans Medium"/>
              <a:buNone/>
              <a:defRPr sz="1200"/>
            </a:lvl3pPr>
            <a:lvl4pPr indent="-228600" lvl="3" marL="1828800" algn="l">
              <a:lnSpc>
                <a:spcPct val="100000"/>
              </a:lnSpc>
              <a:spcBef>
                <a:spcPts val="500"/>
              </a:spcBef>
              <a:spcAft>
                <a:spcPts val="0"/>
              </a:spcAft>
              <a:buClr>
                <a:srgbClr val="464669"/>
              </a:buClr>
              <a:buSzPts val="1500"/>
              <a:buFont typeface="Work Sans Medium"/>
              <a:buNone/>
              <a:defRPr sz="1000"/>
            </a:lvl4pPr>
            <a:lvl5pPr indent="-228600" lvl="4" marL="2286000" algn="l">
              <a:lnSpc>
                <a:spcPct val="100000"/>
              </a:lnSpc>
              <a:spcBef>
                <a:spcPts val="500"/>
              </a:spcBef>
              <a:spcAft>
                <a:spcPts val="0"/>
              </a:spcAft>
              <a:buClr>
                <a:srgbClr val="464669"/>
              </a:buClr>
              <a:buSzPts val="1500"/>
              <a:buFont typeface="Work Sans Medium"/>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4" name="Google Shape;84;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87" name="Google Shape;87;p9"/>
          <p:cNvPicPr preferRelativeResize="0"/>
          <p:nvPr/>
        </p:nvPicPr>
        <p:blipFill rotWithShape="1">
          <a:blip r:embed="rId2">
            <a:alphaModFix/>
          </a:blip>
          <a:srcRect b="0" l="0" r="0" t="0"/>
          <a:stretch/>
        </p:blipFill>
        <p:spPr>
          <a:xfrm>
            <a:off x="1060132" y="2404893"/>
            <a:ext cx="3932237" cy="81986"/>
          </a:xfrm>
          <a:prstGeom prst="rect">
            <a:avLst/>
          </a:prstGeom>
          <a:noFill/>
          <a:ln>
            <a:noFill/>
          </a:ln>
        </p:spPr>
      </p:pic>
      <p:sp>
        <p:nvSpPr>
          <p:cNvPr id="88" name="Google Shape;88;p9"/>
          <p:cNvSpPr txBox="1"/>
          <p:nvPr/>
        </p:nvSpPr>
        <p:spPr>
          <a:xfrm>
            <a:off x="1060132" y="872988"/>
            <a:ext cx="3932237" cy="16002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464669"/>
              </a:buClr>
              <a:buSzPts val="4800"/>
              <a:buFont typeface="Barlow Condensed"/>
              <a:buNone/>
            </a:pPr>
            <a:r>
              <a:rPr b="1" i="0" lang="en-US" sz="4800" u="none" cap="none" strike="noStrike">
                <a:solidFill>
                  <a:srgbClr val="464669"/>
                </a:solidFill>
                <a:latin typeface="Barlow Condensed"/>
                <a:ea typeface="Barlow Condensed"/>
                <a:cs typeface="Barlow Condensed"/>
                <a:sym typeface="Barlow Condensed"/>
              </a:rPr>
              <a:t>CLICK TO EDIT TEXT STYLES</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D3FB"/>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rgbClr val="6468F4"/>
              </a:buClr>
              <a:buSzPts val="6000"/>
              <a:buFont typeface="Barlow Condensed"/>
              <a:buNone/>
              <a:defRPr b="1" i="0" sz="6000" u="none" cap="none" strike="noStrike">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95300" lvl="0" marL="457200" marR="0" rtl="0" algn="l">
              <a:lnSpc>
                <a:spcPct val="100000"/>
              </a:lnSpc>
              <a:spcBef>
                <a:spcPts val="1000"/>
              </a:spcBef>
              <a:spcAft>
                <a:spcPts val="0"/>
              </a:spcAft>
              <a:buClr>
                <a:srgbClr val="464669"/>
              </a:buClr>
              <a:buSzPts val="4200"/>
              <a:buFont typeface="Work Sans Medium"/>
              <a:buChar char="•"/>
              <a:defRPr b="0" i="0" sz="2800" u="none" cap="none" strike="noStrike">
                <a:solidFill>
                  <a:srgbClr val="464669"/>
                </a:solidFill>
                <a:latin typeface="Work Sans Medium"/>
                <a:ea typeface="Work Sans Medium"/>
                <a:cs typeface="Work Sans Medium"/>
                <a:sym typeface="Work Sans Medium"/>
              </a:defRPr>
            </a:lvl1pPr>
            <a:lvl2pPr indent="-457200" lvl="1" marL="914400" marR="0" rtl="0" algn="l">
              <a:lnSpc>
                <a:spcPct val="100000"/>
              </a:lnSpc>
              <a:spcBef>
                <a:spcPts val="500"/>
              </a:spcBef>
              <a:spcAft>
                <a:spcPts val="0"/>
              </a:spcAft>
              <a:buClr>
                <a:srgbClr val="464669"/>
              </a:buClr>
              <a:buSzPts val="3600"/>
              <a:buFont typeface="Work Sans Medium"/>
              <a:buChar char="•"/>
              <a:defRPr b="0" i="0" sz="2400" u="none" cap="none" strike="noStrike">
                <a:solidFill>
                  <a:srgbClr val="464669"/>
                </a:solidFill>
                <a:latin typeface="Work Sans Medium"/>
                <a:ea typeface="Work Sans Medium"/>
                <a:cs typeface="Work Sans Medium"/>
                <a:sym typeface="Work Sans Medium"/>
              </a:defRPr>
            </a:lvl2pPr>
            <a:lvl3pPr indent="-419100" lvl="2" marL="1371600" marR="0" rtl="0" algn="l">
              <a:lnSpc>
                <a:spcPct val="100000"/>
              </a:lnSpc>
              <a:spcBef>
                <a:spcPts val="500"/>
              </a:spcBef>
              <a:spcAft>
                <a:spcPts val="0"/>
              </a:spcAft>
              <a:buClr>
                <a:srgbClr val="464669"/>
              </a:buClr>
              <a:buSzPts val="3000"/>
              <a:buFont typeface="Work Sans Medium"/>
              <a:buChar char="•"/>
              <a:defRPr b="0" i="0" sz="2000" u="none" cap="none" strike="noStrike">
                <a:solidFill>
                  <a:srgbClr val="464669"/>
                </a:solidFill>
                <a:latin typeface="Work Sans Medium"/>
                <a:ea typeface="Work Sans Medium"/>
                <a:cs typeface="Work Sans Medium"/>
                <a:sym typeface="Work Sans Medium"/>
              </a:defRPr>
            </a:lvl3pPr>
            <a:lvl4pPr indent="-400050" lvl="3" marL="1828800" marR="0" rtl="0" algn="l">
              <a:lnSpc>
                <a:spcPct val="100000"/>
              </a:lnSpc>
              <a:spcBef>
                <a:spcPts val="500"/>
              </a:spcBef>
              <a:spcAft>
                <a:spcPts val="0"/>
              </a:spcAft>
              <a:buClr>
                <a:srgbClr val="464669"/>
              </a:buClr>
              <a:buSzPts val="2700"/>
              <a:buFont typeface="Work Sans Medium"/>
              <a:buChar char="•"/>
              <a:defRPr b="0" i="0" sz="1800" u="none" cap="none" strike="noStrike">
                <a:solidFill>
                  <a:srgbClr val="464669"/>
                </a:solidFill>
                <a:latin typeface="Work Sans Medium"/>
                <a:ea typeface="Work Sans Medium"/>
                <a:cs typeface="Work Sans Medium"/>
                <a:sym typeface="Work Sans Medium"/>
              </a:defRPr>
            </a:lvl4pPr>
            <a:lvl5pPr indent="-400050" lvl="4" marL="2286000" marR="0" rtl="0" algn="l">
              <a:lnSpc>
                <a:spcPct val="100000"/>
              </a:lnSpc>
              <a:spcBef>
                <a:spcPts val="500"/>
              </a:spcBef>
              <a:spcAft>
                <a:spcPts val="0"/>
              </a:spcAft>
              <a:buClr>
                <a:srgbClr val="464669"/>
              </a:buClr>
              <a:buSzPts val="2700"/>
              <a:buFont typeface="Work Sans Medium"/>
              <a:buChar char="•"/>
              <a:defRPr b="0" i="0" sz="1800" u="none" cap="none" strike="noStrike">
                <a:solidFill>
                  <a:srgbClr val="464669"/>
                </a:solidFill>
                <a:latin typeface="Work Sans Medium"/>
                <a:ea typeface="Work Sans Medium"/>
                <a:cs typeface="Work Sans Medium"/>
                <a:sym typeface="Work Sans Medium"/>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rotWithShape="1">
          <a:blip r:embed="rId1">
            <a:alphaModFix/>
          </a:blip>
          <a:srcRect b="0" l="0" r="0" t="0"/>
          <a:stretch/>
        </p:blipFill>
        <p:spPr>
          <a:xfrm>
            <a:off x="4993094" y="6392950"/>
            <a:ext cx="2205812" cy="3285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jpg"/><Relationship Id="rId4" Type="http://schemas.openxmlformats.org/officeDocument/2006/relationships/image" Target="../media/image14.jpg"/><Relationship Id="rId5"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0"/>
          <p:cNvSpPr/>
          <p:nvPr/>
        </p:nvSpPr>
        <p:spPr>
          <a:xfrm>
            <a:off x="-15625" y="6192225"/>
            <a:ext cx="12207600" cy="665700"/>
          </a:xfrm>
          <a:prstGeom prst="rect">
            <a:avLst/>
          </a:prstGeom>
          <a:solidFill>
            <a:srgbClr val="D0D3FB"/>
          </a:solidFill>
          <a:ln cap="flat" cmpd="sng" w="9525">
            <a:solidFill>
              <a:srgbClr val="D0D3F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Medium"/>
              <a:ea typeface="Work Sans Medium"/>
              <a:cs typeface="Work Sans Medium"/>
              <a:sym typeface="Work Sans Medium"/>
            </a:endParaRPr>
          </a:p>
        </p:txBody>
      </p:sp>
      <p:sp>
        <p:nvSpPr>
          <p:cNvPr id="94" name="Google Shape;94;p10"/>
          <p:cNvSpPr txBox="1"/>
          <p:nvPr/>
        </p:nvSpPr>
        <p:spPr>
          <a:xfrm>
            <a:off x="2833800" y="6360750"/>
            <a:ext cx="6524400" cy="3708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None/>
            </a:pPr>
            <a:r>
              <a:rPr lang="en-US" sz="1600">
                <a:solidFill>
                  <a:srgbClr val="7177E5"/>
                </a:solidFill>
                <a:latin typeface="Work Sans Medium"/>
                <a:ea typeface="Work Sans Medium"/>
                <a:cs typeface="Work Sans Medium"/>
                <a:sym typeface="Work Sans Medium"/>
              </a:rPr>
              <a:t>Copyright Stock-Trak, Inc. 2023-2024</a:t>
            </a:r>
            <a:endParaRPr sz="1600">
              <a:solidFill>
                <a:srgbClr val="7177E5"/>
              </a:solidFill>
              <a:latin typeface="Work Sans Medium"/>
              <a:ea typeface="Work Sans Medium"/>
              <a:cs typeface="Work Sans Medium"/>
              <a:sym typeface="Work Sans Medium"/>
            </a:endParaRPr>
          </a:p>
        </p:txBody>
      </p:sp>
      <p:pic>
        <p:nvPicPr>
          <p:cNvPr id="95" name="Google Shape;95;p10"/>
          <p:cNvPicPr preferRelativeResize="0"/>
          <p:nvPr/>
        </p:nvPicPr>
        <p:blipFill>
          <a:blip r:embed="rId3">
            <a:alphaModFix/>
          </a:blip>
          <a:stretch>
            <a:fillRect/>
          </a:stretch>
        </p:blipFill>
        <p:spPr>
          <a:xfrm>
            <a:off x="4549813" y="5850525"/>
            <a:ext cx="3076725" cy="510225"/>
          </a:xfrm>
          <a:prstGeom prst="rect">
            <a:avLst/>
          </a:prstGeom>
          <a:noFill/>
          <a:ln>
            <a:noFill/>
          </a:ln>
        </p:spPr>
      </p:pic>
      <p:sp>
        <p:nvSpPr>
          <p:cNvPr id="96" name="Google Shape;96;p10"/>
          <p:cNvSpPr txBox="1"/>
          <p:nvPr/>
        </p:nvSpPr>
        <p:spPr>
          <a:xfrm>
            <a:off x="1614275" y="2519888"/>
            <a:ext cx="6669300" cy="10755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b="1" lang="en-US" sz="6100">
                <a:solidFill>
                  <a:srgbClr val="6468F4"/>
                </a:solidFill>
                <a:latin typeface="Barlow Condensed"/>
                <a:ea typeface="Barlow Condensed"/>
                <a:cs typeface="Barlow Condensed"/>
                <a:sym typeface="Barlow Condensed"/>
              </a:rPr>
              <a:t>Inflation</a:t>
            </a:r>
            <a:endParaRPr b="1" sz="6100">
              <a:solidFill>
                <a:srgbClr val="6468F4"/>
              </a:solidFill>
              <a:latin typeface="Barlow Condensed"/>
              <a:ea typeface="Barlow Condensed"/>
              <a:cs typeface="Barlow Condensed"/>
              <a:sym typeface="Barlow Condensed"/>
            </a:endParaRPr>
          </a:p>
        </p:txBody>
      </p:sp>
      <p:sp>
        <p:nvSpPr>
          <p:cNvPr id="97" name="Google Shape;97;p10"/>
          <p:cNvSpPr txBox="1"/>
          <p:nvPr/>
        </p:nvSpPr>
        <p:spPr>
          <a:xfrm>
            <a:off x="1686725" y="3672413"/>
            <a:ext cx="6240600" cy="6657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None/>
            </a:pPr>
            <a:r>
              <a:rPr lang="en-US" sz="2400">
                <a:solidFill>
                  <a:srgbClr val="464669"/>
                </a:solidFill>
                <a:latin typeface="Work Sans Medium"/>
                <a:ea typeface="Work Sans Medium"/>
                <a:cs typeface="Work Sans Medium"/>
                <a:sym typeface="Work Sans Medium"/>
              </a:rPr>
              <a:t>Understanding the Impact of Inflation on Your Finances</a:t>
            </a:r>
            <a:endParaRPr sz="2400">
              <a:solidFill>
                <a:srgbClr val="464669"/>
              </a:solidFill>
              <a:latin typeface="Work Sans Medium"/>
              <a:ea typeface="Work Sans Medium"/>
              <a:cs typeface="Work Sans Medium"/>
              <a:sym typeface="Work Sans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9"/>
          <p:cNvSpPr/>
          <p:nvPr/>
        </p:nvSpPr>
        <p:spPr>
          <a:xfrm>
            <a:off x="1205865" y="931200"/>
            <a:ext cx="3476625" cy="1570038"/>
          </a:xfrm>
          <a:prstGeom prst="rect">
            <a:avLst/>
          </a:prstGeom>
          <a:solidFill>
            <a:srgbClr val="D0D3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9" name="Google Shape;189;p19"/>
          <p:cNvSpPr txBox="1"/>
          <p:nvPr/>
        </p:nvSpPr>
        <p:spPr>
          <a:xfrm>
            <a:off x="1032521" y="899392"/>
            <a:ext cx="9102512" cy="99816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6468F4"/>
              </a:buClr>
              <a:buSzPts val="6000"/>
              <a:buFont typeface="Barlow Condensed"/>
              <a:buNone/>
            </a:pPr>
            <a:r>
              <a:rPr b="1" i="0" lang="en-US" sz="6000" u="none" cap="none" strike="noStrike">
                <a:solidFill>
                  <a:srgbClr val="6468F4"/>
                </a:solidFill>
                <a:latin typeface="Barlow Condensed"/>
                <a:ea typeface="Barlow Condensed"/>
                <a:cs typeface="Barlow Condensed"/>
                <a:sym typeface="Barlow Condensed"/>
              </a:rPr>
              <a:t>Hyperinflation in Zimbabwe </a:t>
            </a:r>
            <a:endParaRPr/>
          </a:p>
        </p:txBody>
      </p:sp>
      <p:pic>
        <p:nvPicPr>
          <p:cNvPr descr="A flag with a white arrow&#10;&#10;Description automatically generated" id="190" name="Google Shape;190;p19"/>
          <p:cNvPicPr preferRelativeResize="0"/>
          <p:nvPr>
            <p:ph idx="1" type="body"/>
          </p:nvPr>
        </p:nvPicPr>
        <p:blipFill rotWithShape="1">
          <a:blip r:embed="rId3">
            <a:alphaModFix/>
          </a:blip>
          <a:srcRect b="0" l="0" r="0" t="0"/>
          <a:stretch/>
        </p:blipFill>
        <p:spPr>
          <a:xfrm>
            <a:off x="8797448" y="865263"/>
            <a:ext cx="1617791" cy="809569"/>
          </a:xfrm>
          <a:prstGeom prst="rect">
            <a:avLst/>
          </a:prstGeom>
          <a:noFill/>
          <a:ln>
            <a:noFill/>
          </a:ln>
        </p:spPr>
      </p:pic>
      <p:sp>
        <p:nvSpPr>
          <p:cNvPr id="191" name="Google Shape;191;p19"/>
          <p:cNvSpPr txBox="1"/>
          <p:nvPr/>
        </p:nvSpPr>
        <p:spPr>
          <a:xfrm>
            <a:off x="1205871" y="1897562"/>
            <a:ext cx="6115500" cy="3997500"/>
          </a:xfrm>
          <a:prstGeom prst="rect">
            <a:avLst/>
          </a:prstGeom>
          <a:noFill/>
          <a:ln>
            <a:noFill/>
          </a:ln>
        </p:spPr>
        <p:txBody>
          <a:bodyPr anchorCtr="0" anchor="t" bIns="45700" lIns="91425" spcFirstLastPara="1" rIns="91425" wrap="square" tIns="45700">
            <a:normAutofit/>
          </a:bodyPr>
          <a:lstStyle/>
          <a:p>
            <a:pPr indent="-381000" lvl="0" marL="457200" marR="0" rtl="0" algn="l">
              <a:lnSpc>
                <a:spcPct val="100000"/>
              </a:lnSpc>
              <a:spcBef>
                <a:spcPts val="0"/>
              </a:spcBef>
              <a:spcAft>
                <a:spcPts val="0"/>
              </a:spcAft>
              <a:buClr>
                <a:srgbClr val="464669"/>
              </a:buClr>
              <a:buSzPts val="2400"/>
              <a:buFont typeface="Work Sans Medium"/>
              <a:buChar char="●"/>
            </a:pPr>
            <a:r>
              <a:rPr b="0" i="0" lang="en-US" sz="2400" u="none" cap="none" strike="noStrike">
                <a:solidFill>
                  <a:srgbClr val="464669"/>
                </a:solidFill>
                <a:latin typeface="Work Sans Medium"/>
                <a:ea typeface="Work Sans Medium"/>
                <a:cs typeface="Work Sans Medium"/>
                <a:sym typeface="Work Sans Medium"/>
              </a:rPr>
              <a:t>Zimbabwe's economic decline was due to government policies and</a:t>
            </a:r>
            <a:r>
              <a:rPr lang="en-US" sz="2400">
                <a:solidFill>
                  <a:srgbClr val="464669"/>
                </a:solidFill>
                <a:latin typeface="Work Sans Medium"/>
                <a:ea typeface="Work Sans Medium"/>
                <a:cs typeface="Work Sans Medium"/>
                <a:sym typeface="Work Sans Medium"/>
              </a:rPr>
              <a:t> </a:t>
            </a:r>
            <a:r>
              <a:rPr b="0" i="0" lang="en-US" sz="2400" u="none" cap="none" strike="noStrike">
                <a:solidFill>
                  <a:srgbClr val="464669"/>
                </a:solidFill>
                <a:latin typeface="Work Sans Medium"/>
                <a:ea typeface="Work Sans Medium"/>
                <a:cs typeface="Work Sans Medium"/>
                <a:sym typeface="Work Sans Medium"/>
              </a:rPr>
              <a:t>poor economic management.</a:t>
            </a:r>
            <a:endParaRPr/>
          </a:p>
          <a:p>
            <a:pPr indent="-381000" lvl="0" marL="457200" marR="0" rtl="0" algn="l">
              <a:lnSpc>
                <a:spcPct val="100000"/>
              </a:lnSpc>
              <a:spcBef>
                <a:spcPts val="0"/>
              </a:spcBef>
              <a:spcAft>
                <a:spcPts val="0"/>
              </a:spcAft>
              <a:buClr>
                <a:srgbClr val="464669"/>
              </a:buClr>
              <a:buSzPts val="2400"/>
              <a:buFont typeface="Work Sans Medium"/>
              <a:buChar char="●"/>
            </a:pPr>
            <a:r>
              <a:rPr b="0" i="0" lang="en-US" sz="2400" u="none" cap="none" strike="noStrike">
                <a:solidFill>
                  <a:srgbClr val="464669"/>
                </a:solidFill>
                <a:latin typeface="Work Sans Medium"/>
                <a:ea typeface="Work Sans Medium"/>
                <a:cs typeface="Work Sans Medium"/>
                <a:sym typeface="Work Sans Medium"/>
              </a:rPr>
              <a:t>Land seizures, excessive money printing, and the prices of goods and services skyrocketed daily.</a:t>
            </a:r>
            <a:endParaRPr/>
          </a:p>
          <a:p>
            <a:pPr indent="-381000" lvl="0" marL="457200" marR="0" rtl="0" algn="l">
              <a:lnSpc>
                <a:spcPct val="100000"/>
              </a:lnSpc>
              <a:spcBef>
                <a:spcPts val="0"/>
              </a:spcBef>
              <a:spcAft>
                <a:spcPts val="0"/>
              </a:spcAft>
              <a:buClr>
                <a:srgbClr val="464669"/>
              </a:buClr>
              <a:buSzPts val="2400"/>
              <a:buFont typeface="Work Sans Medium"/>
              <a:buChar char="●"/>
            </a:pPr>
            <a:r>
              <a:rPr b="0" i="0" lang="en-US" sz="2400" u="none" cap="none" strike="noStrike">
                <a:solidFill>
                  <a:srgbClr val="464669"/>
                </a:solidFill>
                <a:latin typeface="Work Sans Medium"/>
                <a:ea typeface="Work Sans Medium"/>
                <a:cs typeface="Work Sans Medium"/>
                <a:sym typeface="Work Sans Medium"/>
              </a:rPr>
              <a:t>People struggled to afford necessities and savings were lost.</a:t>
            </a:r>
            <a:endParaRPr/>
          </a:p>
          <a:p>
            <a:pPr indent="-381000" lvl="0" marL="457200" marR="0" rtl="0" algn="l">
              <a:lnSpc>
                <a:spcPct val="100000"/>
              </a:lnSpc>
              <a:spcBef>
                <a:spcPts val="0"/>
              </a:spcBef>
              <a:spcAft>
                <a:spcPts val="0"/>
              </a:spcAft>
              <a:buClr>
                <a:srgbClr val="464669"/>
              </a:buClr>
              <a:buSzPts val="2400"/>
              <a:buFont typeface="Work Sans Medium"/>
              <a:buChar char="●"/>
            </a:pPr>
            <a:r>
              <a:rPr b="0" i="0" lang="en-US" sz="2400" u="none" cap="none" strike="noStrike">
                <a:solidFill>
                  <a:srgbClr val="464669"/>
                </a:solidFill>
                <a:latin typeface="Work Sans Medium"/>
                <a:ea typeface="Work Sans Medium"/>
                <a:cs typeface="Work Sans Medium"/>
                <a:sym typeface="Work Sans Medium"/>
              </a:rPr>
              <a:t>At its peak in 2008, the inflation rate was ~80 billion%/month!</a:t>
            </a:r>
            <a:endParaRPr/>
          </a:p>
        </p:txBody>
      </p:sp>
      <p:sp>
        <p:nvSpPr>
          <p:cNvPr id="192" name="Google Shape;192;p19"/>
          <p:cNvSpPr txBox="1"/>
          <p:nvPr/>
        </p:nvSpPr>
        <p:spPr>
          <a:xfrm>
            <a:off x="7353635" y="4721627"/>
            <a:ext cx="365094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200" u="none" cap="none" strike="noStrike">
                <a:solidFill>
                  <a:srgbClr val="464669"/>
                </a:solidFill>
                <a:latin typeface="Work Sans Medium"/>
                <a:ea typeface="Work Sans Medium"/>
                <a:cs typeface="Work Sans Medium"/>
                <a:sym typeface="Work Sans Medium"/>
              </a:rPr>
              <a:t>Economy collapsed, high unemployment, </a:t>
            </a:r>
            <a:endParaRPr/>
          </a:p>
          <a:p>
            <a:pPr indent="0" lvl="0" marL="0" marR="0" rtl="0" algn="ctr">
              <a:spcBef>
                <a:spcPts val="0"/>
              </a:spcBef>
              <a:spcAft>
                <a:spcPts val="0"/>
              </a:spcAft>
              <a:buNone/>
            </a:pPr>
            <a:r>
              <a:rPr b="0" i="0" lang="en-US" sz="1200" u="none" cap="none" strike="noStrike">
                <a:solidFill>
                  <a:srgbClr val="464669"/>
                </a:solidFill>
                <a:latin typeface="Work Sans Medium"/>
                <a:ea typeface="Work Sans Medium"/>
                <a:cs typeface="Work Sans Medium"/>
                <a:sym typeface="Work Sans Medium"/>
              </a:rPr>
              <a:t>social and political instability</a:t>
            </a:r>
            <a:endParaRPr b="0" i="0" sz="1200" u="none" cap="none" strike="noStrike">
              <a:solidFill>
                <a:srgbClr val="464669"/>
              </a:solidFill>
              <a:latin typeface="Work Sans Medium"/>
              <a:ea typeface="Work Sans Medium"/>
              <a:cs typeface="Work Sans Medium"/>
              <a:sym typeface="Work Sans Medium"/>
            </a:endParaRPr>
          </a:p>
        </p:txBody>
      </p:sp>
      <p:pic>
        <p:nvPicPr>
          <p:cNvPr id="193" name="Google Shape;193;p19"/>
          <p:cNvPicPr preferRelativeResize="0"/>
          <p:nvPr/>
        </p:nvPicPr>
        <p:blipFill rotWithShape="1">
          <a:blip r:embed="rId4">
            <a:alphaModFix/>
          </a:blip>
          <a:srcRect b="0" l="0" r="0" t="0"/>
          <a:stretch/>
        </p:blipFill>
        <p:spPr>
          <a:xfrm>
            <a:off x="7300395" y="2136748"/>
            <a:ext cx="3757422" cy="2576518"/>
          </a:xfrm>
          <a:prstGeom prst="rect">
            <a:avLst/>
          </a:prstGeom>
          <a:noFill/>
          <a:ln>
            <a:noFill/>
          </a:ln>
        </p:spPr>
      </p:pic>
      <p:sp>
        <p:nvSpPr>
          <p:cNvPr id="194" name="Google Shape;194;p19"/>
          <p:cNvSpPr/>
          <p:nvPr/>
        </p:nvSpPr>
        <p:spPr>
          <a:xfrm>
            <a:off x="4523850" y="6241025"/>
            <a:ext cx="3221700" cy="617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Medium"/>
              <a:ea typeface="Work Sans Medium"/>
              <a:cs typeface="Work Sans Medium"/>
              <a:sym typeface="Work Sans Medium"/>
            </a:endParaRPr>
          </a:p>
        </p:txBody>
      </p:sp>
      <p:pic>
        <p:nvPicPr>
          <p:cNvPr id="195" name="Google Shape;195;p19"/>
          <p:cNvPicPr preferRelativeResize="0"/>
          <p:nvPr/>
        </p:nvPicPr>
        <p:blipFill>
          <a:blip r:embed="rId5">
            <a:alphaModFix/>
          </a:blip>
          <a:stretch>
            <a:fillRect/>
          </a:stretch>
        </p:blipFill>
        <p:spPr>
          <a:xfrm>
            <a:off x="4549813" y="6231525"/>
            <a:ext cx="3076725" cy="510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0"/>
          <p:cNvSpPr/>
          <p:nvPr/>
        </p:nvSpPr>
        <p:spPr>
          <a:xfrm>
            <a:off x="1343025" y="992187"/>
            <a:ext cx="3476700" cy="1569900"/>
          </a:xfrm>
          <a:prstGeom prst="rect">
            <a:avLst/>
          </a:prstGeom>
          <a:solidFill>
            <a:srgbClr val="D0D3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2" name="Google Shape;202;p20"/>
          <p:cNvSpPr txBox="1"/>
          <p:nvPr/>
        </p:nvSpPr>
        <p:spPr>
          <a:xfrm>
            <a:off x="1087863" y="1217137"/>
            <a:ext cx="9102600" cy="9606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6468F4"/>
              </a:buClr>
              <a:buSzPts val="6000"/>
              <a:buFont typeface="Barlow Condensed"/>
              <a:buNone/>
            </a:pPr>
            <a:r>
              <a:rPr b="1" i="0" lang="en-US" sz="6000" u="none" cap="none" strike="noStrike">
                <a:solidFill>
                  <a:srgbClr val="6468F4"/>
                </a:solidFill>
                <a:latin typeface="Barlow Condensed"/>
                <a:ea typeface="Barlow Condensed"/>
                <a:cs typeface="Barlow Condensed"/>
                <a:sym typeface="Barlow Condensed"/>
              </a:rPr>
              <a:t>Deflation</a:t>
            </a:r>
            <a:endParaRPr/>
          </a:p>
        </p:txBody>
      </p:sp>
      <p:sp>
        <p:nvSpPr>
          <p:cNvPr id="203" name="Google Shape;203;p20"/>
          <p:cNvSpPr txBox="1"/>
          <p:nvPr>
            <p:ph idx="1" type="body"/>
          </p:nvPr>
        </p:nvSpPr>
        <p:spPr>
          <a:xfrm>
            <a:off x="1343024" y="2254757"/>
            <a:ext cx="9102600" cy="340500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1000"/>
              </a:spcBef>
              <a:spcAft>
                <a:spcPts val="0"/>
              </a:spcAft>
              <a:buClr>
                <a:srgbClr val="464669"/>
              </a:buClr>
              <a:buSzPts val="3600"/>
              <a:buFont typeface="Work Sans Medium"/>
              <a:buChar char="•"/>
            </a:pPr>
            <a:r>
              <a:rPr lang="en-US"/>
              <a:t> </a:t>
            </a:r>
            <a:r>
              <a:rPr b="1" lang="en-US">
                <a:latin typeface="Work Sans"/>
                <a:ea typeface="Work Sans"/>
                <a:cs typeface="Work Sans"/>
                <a:sym typeface="Work Sans"/>
              </a:rPr>
              <a:t>Deflation</a:t>
            </a:r>
            <a:r>
              <a:rPr lang="en-US"/>
              <a:t> is the decrease in general prices of goods and services over time, resulting in an increase in the purchasing power of money.</a:t>
            </a:r>
            <a:endParaRPr/>
          </a:p>
          <a:p>
            <a:pPr indent="-228600" lvl="0" marL="228600" rtl="0" algn="l">
              <a:lnSpc>
                <a:spcPct val="100000"/>
              </a:lnSpc>
              <a:spcBef>
                <a:spcPts val="1000"/>
              </a:spcBef>
              <a:spcAft>
                <a:spcPts val="0"/>
              </a:spcAft>
              <a:buClr>
                <a:srgbClr val="464669"/>
              </a:buClr>
              <a:buSzPts val="3600"/>
              <a:buFont typeface="Work Sans Medium"/>
              <a:buChar char="•"/>
            </a:pPr>
            <a:r>
              <a:rPr lang="en-US"/>
              <a:t> Deflation, or negative inflation, can have negative effects on the economy by causing hoarding of cash and reducing economic activity.</a:t>
            </a:r>
            <a:endParaRPr/>
          </a:p>
        </p:txBody>
      </p:sp>
      <p:sp>
        <p:nvSpPr>
          <p:cNvPr id="204" name="Google Shape;204;p20"/>
          <p:cNvSpPr/>
          <p:nvPr/>
        </p:nvSpPr>
        <p:spPr>
          <a:xfrm>
            <a:off x="4523850" y="6241025"/>
            <a:ext cx="3221700" cy="617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Medium"/>
              <a:ea typeface="Work Sans Medium"/>
              <a:cs typeface="Work Sans Medium"/>
              <a:sym typeface="Work Sans Medium"/>
            </a:endParaRPr>
          </a:p>
        </p:txBody>
      </p:sp>
      <p:pic>
        <p:nvPicPr>
          <p:cNvPr id="205" name="Google Shape;205;p20"/>
          <p:cNvPicPr preferRelativeResize="0"/>
          <p:nvPr/>
        </p:nvPicPr>
        <p:blipFill>
          <a:blip r:embed="rId3">
            <a:alphaModFix/>
          </a:blip>
          <a:stretch>
            <a:fillRect/>
          </a:stretch>
        </p:blipFill>
        <p:spPr>
          <a:xfrm>
            <a:off x="4549813" y="6231525"/>
            <a:ext cx="3076725" cy="510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1"/>
          <p:cNvSpPr txBox="1"/>
          <p:nvPr>
            <p:ph type="title"/>
          </p:nvPr>
        </p:nvSpPr>
        <p:spPr>
          <a:xfrm>
            <a:off x="587375" y="638175"/>
            <a:ext cx="6308725" cy="11620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6468F4"/>
              </a:buClr>
              <a:buSzPts val="6000"/>
              <a:buFont typeface="Barlow Condensed"/>
              <a:buNone/>
            </a:pPr>
            <a:r>
              <a:rPr lang="en-US"/>
              <a:t>Discussion Questions</a:t>
            </a:r>
            <a:endParaRPr/>
          </a:p>
        </p:txBody>
      </p:sp>
      <p:sp>
        <p:nvSpPr>
          <p:cNvPr id="212" name="Google Shape;212;p21"/>
          <p:cNvSpPr txBox="1"/>
          <p:nvPr>
            <p:ph idx="1" type="body"/>
          </p:nvPr>
        </p:nvSpPr>
        <p:spPr>
          <a:xfrm>
            <a:off x="587375" y="2678906"/>
            <a:ext cx="5508625" cy="1500187"/>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1200"/>
              </a:spcBef>
              <a:spcAft>
                <a:spcPts val="0"/>
              </a:spcAft>
              <a:buClr>
                <a:schemeClr val="dk1"/>
              </a:buClr>
              <a:buSzPts val="1100"/>
              <a:buFont typeface="Arial"/>
              <a:buNone/>
            </a:pPr>
            <a:r>
              <a:rPr lang="en-US">
                <a:solidFill>
                  <a:srgbClr val="002060"/>
                </a:solidFill>
              </a:rPr>
              <a:t>Why might </a:t>
            </a:r>
            <a:r>
              <a:rPr lang="en-US">
                <a:solidFill>
                  <a:srgbClr val="002060"/>
                </a:solidFill>
              </a:rPr>
              <a:t>deflation </a:t>
            </a:r>
            <a:r>
              <a:rPr lang="en-US">
                <a:solidFill>
                  <a:srgbClr val="002060"/>
                </a:solidFill>
              </a:rPr>
              <a:t>be bad for the economy?</a:t>
            </a:r>
            <a:endParaRPr>
              <a:solidFill>
                <a:srgbClr val="002060"/>
              </a:solidFill>
            </a:endParaRPr>
          </a:p>
          <a:p>
            <a:pPr indent="0" lvl="0" marL="0" rtl="0" algn="l">
              <a:lnSpc>
                <a:spcPct val="100000"/>
              </a:lnSpc>
              <a:spcBef>
                <a:spcPts val="1200"/>
              </a:spcBef>
              <a:spcAft>
                <a:spcPts val="0"/>
              </a:spcAft>
              <a:buClr>
                <a:srgbClr val="002060"/>
              </a:buClr>
              <a:buSzPts val="3600"/>
              <a:buFont typeface="Work Sans Medium"/>
              <a:buNone/>
            </a:pPr>
            <a:r>
              <a:t/>
            </a:r>
            <a:endParaRPr>
              <a:solidFill>
                <a:srgbClr val="002060"/>
              </a:solidFill>
            </a:endParaRPr>
          </a:p>
        </p:txBody>
      </p:sp>
      <p:sp>
        <p:nvSpPr>
          <p:cNvPr id="213" name="Google Shape;213;p21"/>
          <p:cNvSpPr/>
          <p:nvPr/>
        </p:nvSpPr>
        <p:spPr>
          <a:xfrm>
            <a:off x="4485150" y="6378600"/>
            <a:ext cx="2844000" cy="403200"/>
          </a:xfrm>
          <a:prstGeom prst="rect">
            <a:avLst/>
          </a:prstGeom>
          <a:solidFill>
            <a:srgbClr val="D0D3FB"/>
          </a:solidFill>
          <a:ln cap="flat" cmpd="sng" w="9525">
            <a:solidFill>
              <a:srgbClr val="D0D3F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Medium"/>
              <a:ea typeface="Work Sans Medium"/>
              <a:cs typeface="Work Sans Medium"/>
              <a:sym typeface="Work Sans Medium"/>
            </a:endParaRPr>
          </a:p>
        </p:txBody>
      </p:sp>
      <p:pic>
        <p:nvPicPr>
          <p:cNvPr id="214" name="Google Shape;214;p21"/>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2"/>
          <p:cNvSpPr txBox="1"/>
          <p:nvPr>
            <p:ph type="title"/>
          </p:nvPr>
        </p:nvSpPr>
        <p:spPr>
          <a:xfrm>
            <a:off x="587375" y="638175"/>
            <a:ext cx="6308700" cy="1162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6468F4"/>
              </a:buClr>
              <a:buSzPts val="6000"/>
              <a:buFont typeface="Barlow Condensed"/>
              <a:buNone/>
            </a:pPr>
            <a:r>
              <a:rPr lang="en-US"/>
              <a:t>Discussion Questions</a:t>
            </a:r>
            <a:endParaRPr/>
          </a:p>
        </p:txBody>
      </p:sp>
      <p:sp>
        <p:nvSpPr>
          <p:cNvPr id="221" name="Google Shape;221;p22"/>
          <p:cNvSpPr txBox="1"/>
          <p:nvPr>
            <p:ph idx="1" type="body"/>
          </p:nvPr>
        </p:nvSpPr>
        <p:spPr>
          <a:xfrm>
            <a:off x="587375" y="2678906"/>
            <a:ext cx="5508600" cy="15003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2060"/>
              </a:buClr>
              <a:buSzPts val="3600"/>
              <a:buFont typeface="Work Sans Medium"/>
              <a:buNone/>
            </a:pPr>
            <a:r>
              <a:rPr b="0" i="0" lang="en-US">
                <a:solidFill>
                  <a:srgbClr val="002060"/>
                </a:solidFill>
              </a:rPr>
              <a:t>How does inflation impact the buying power of consumers? </a:t>
            </a:r>
            <a:endParaRPr/>
          </a:p>
          <a:p>
            <a:pPr indent="0" lvl="0" marL="0" rtl="0" algn="l">
              <a:lnSpc>
                <a:spcPct val="100000"/>
              </a:lnSpc>
              <a:spcBef>
                <a:spcPts val="1000"/>
              </a:spcBef>
              <a:spcAft>
                <a:spcPts val="0"/>
              </a:spcAft>
              <a:buClr>
                <a:srgbClr val="002060"/>
              </a:buClr>
              <a:buSzPts val="3600"/>
              <a:buFont typeface="Work Sans Medium"/>
              <a:buNone/>
            </a:pPr>
            <a:r>
              <a:rPr b="0" i="0" lang="en-US">
                <a:solidFill>
                  <a:srgbClr val="002060"/>
                </a:solidFill>
              </a:rPr>
              <a:t>Provide examples.</a:t>
            </a:r>
            <a:endParaRPr/>
          </a:p>
        </p:txBody>
      </p:sp>
      <p:sp>
        <p:nvSpPr>
          <p:cNvPr id="222" name="Google Shape;222;p22"/>
          <p:cNvSpPr/>
          <p:nvPr/>
        </p:nvSpPr>
        <p:spPr>
          <a:xfrm>
            <a:off x="4485150" y="6378600"/>
            <a:ext cx="2844000" cy="403200"/>
          </a:xfrm>
          <a:prstGeom prst="rect">
            <a:avLst/>
          </a:prstGeom>
          <a:solidFill>
            <a:srgbClr val="D0D3FB"/>
          </a:solidFill>
          <a:ln cap="flat" cmpd="sng" w="9525">
            <a:solidFill>
              <a:srgbClr val="D0D3F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Medium"/>
              <a:ea typeface="Work Sans Medium"/>
              <a:cs typeface="Work Sans Medium"/>
              <a:sym typeface="Work Sans Medium"/>
            </a:endParaRPr>
          </a:p>
        </p:txBody>
      </p:sp>
      <p:pic>
        <p:nvPicPr>
          <p:cNvPr id="223" name="Google Shape;223;p22"/>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3"/>
          <p:cNvSpPr txBox="1"/>
          <p:nvPr>
            <p:ph type="title"/>
          </p:nvPr>
        </p:nvSpPr>
        <p:spPr>
          <a:xfrm>
            <a:off x="587375" y="638175"/>
            <a:ext cx="6308725" cy="11620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6468F4"/>
              </a:buClr>
              <a:buSzPts val="6000"/>
              <a:buFont typeface="Barlow Condensed"/>
              <a:buNone/>
            </a:pPr>
            <a:r>
              <a:rPr lang="en-US"/>
              <a:t>Discussion Questions</a:t>
            </a:r>
            <a:endParaRPr/>
          </a:p>
        </p:txBody>
      </p:sp>
      <p:sp>
        <p:nvSpPr>
          <p:cNvPr id="230" name="Google Shape;230;p23"/>
          <p:cNvSpPr txBox="1"/>
          <p:nvPr>
            <p:ph idx="1" type="body"/>
          </p:nvPr>
        </p:nvSpPr>
        <p:spPr>
          <a:xfrm>
            <a:off x="587375" y="2372725"/>
            <a:ext cx="6078601" cy="211255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2060"/>
              </a:buClr>
              <a:buSzPts val="3600"/>
              <a:buFont typeface="Work Sans Medium"/>
              <a:buNone/>
            </a:pPr>
            <a:r>
              <a:rPr b="0" i="0" lang="en-US">
                <a:solidFill>
                  <a:srgbClr val="002060"/>
                </a:solidFill>
              </a:rPr>
              <a:t>How does inflation erode the value of savings? </a:t>
            </a:r>
            <a:endParaRPr/>
          </a:p>
          <a:p>
            <a:pPr indent="0" lvl="0" marL="0" rtl="0" algn="l">
              <a:lnSpc>
                <a:spcPct val="100000"/>
              </a:lnSpc>
              <a:spcBef>
                <a:spcPts val="1000"/>
              </a:spcBef>
              <a:spcAft>
                <a:spcPts val="0"/>
              </a:spcAft>
              <a:buClr>
                <a:srgbClr val="002060"/>
              </a:buClr>
              <a:buSzPts val="3600"/>
              <a:buFont typeface="Work Sans Medium"/>
              <a:buNone/>
            </a:pPr>
            <a:r>
              <a:rPr b="0" i="0" lang="en-US">
                <a:solidFill>
                  <a:srgbClr val="002060"/>
                </a:solidFill>
              </a:rPr>
              <a:t>Explain the concept of real interest rates.</a:t>
            </a:r>
            <a:endParaRPr/>
          </a:p>
        </p:txBody>
      </p:sp>
      <p:sp>
        <p:nvSpPr>
          <p:cNvPr id="231" name="Google Shape;231;p23"/>
          <p:cNvSpPr/>
          <p:nvPr/>
        </p:nvSpPr>
        <p:spPr>
          <a:xfrm>
            <a:off x="4485150" y="6378600"/>
            <a:ext cx="2844000" cy="403200"/>
          </a:xfrm>
          <a:prstGeom prst="rect">
            <a:avLst/>
          </a:prstGeom>
          <a:solidFill>
            <a:srgbClr val="D0D3FB"/>
          </a:solidFill>
          <a:ln cap="flat" cmpd="sng" w="9525">
            <a:solidFill>
              <a:srgbClr val="D0D3F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Medium"/>
              <a:ea typeface="Work Sans Medium"/>
              <a:cs typeface="Work Sans Medium"/>
              <a:sym typeface="Work Sans Medium"/>
            </a:endParaRPr>
          </a:p>
        </p:txBody>
      </p:sp>
      <p:pic>
        <p:nvPicPr>
          <p:cNvPr id="232" name="Google Shape;232;p23"/>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4"/>
          <p:cNvSpPr txBox="1"/>
          <p:nvPr>
            <p:ph type="title"/>
          </p:nvPr>
        </p:nvSpPr>
        <p:spPr>
          <a:xfrm>
            <a:off x="587375" y="638175"/>
            <a:ext cx="6308725" cy="11620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6468F4"/>
              </a:buClr>
              <a:buSzPts val="6000"/>
              <a:buFont typeface="Barlow Condensed"/>
              <a:buNone/>
            </a:pPr>
            <a:r>
              <a:rPr lang="en-US"/>
              <a:t>Discussion Questions</a:t>
            </a:r>
            <a:endParaRPr/>
          </a:p>
        </p:txBody>
      </p:sp>
      <p:sp>
        <p:nvSpPr>
          <p:cNvPr id="239" name="Google Shape;239;p24"/>
          <p:cNvSpPr txBox="1"/>
          <p:nvPr>
            <p:ph idx="1" type="body"/>
          </p:nvPr>
        </p:nvSpPr>
        <p:spPr>
          <a:xfrm>
            <a:off x="587375" y="2372725"/>
            <a:ext cx="6078601" cy="211255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2060"/>
              </a:buClr>
              <a:buSzPts val="3600"/>
              <a:buFont typeface="Work Sans Medium"/>
              <a:buNone/>
            </a:pPr>
            <a:r>
              <a:rPr b="0" i="0" lang="en-US">
                <a:solidFill>
                  <a:srgbClr val="002060"/>
                </a:solidFill>
              </a:rPr>
              <a:t>How does inflation promote economic growth? </a:t>
            </a:r>
            <a:endParaRPr/>
          </a:p>
          <a:p>
            <a:pPr indent="0" lvl="0" marL="0" rtl="0" algn="l">
              <a:lnSpc>
                <a:spcPct val="100000"/>
              </a:lnSpc>
              <a:spcBef>
                <a:spcPts val="1000"/>
              </a:spcBef>
              <a:spcAft>
                <a:spcPts val="0"/>
              </a:spcAft>
              <a:buClr>
                <a:srgbClr val="002060"/>
              </a:buClr>
              <a:buSzPts val="3600"/>
              <a:buFont typeface="Work Sans Medium"/>
              <a:buNone/>
            </a:pPr>
            <a:r>
              <a:rPr b="0" i="0" lang="en-US">
                <a:solidFill>
                  <a:srgbClr val="002060"/>
                </a:solidFill>
              </a:rPr>
              <a:t>Discuss the role of spending and investment in the economy.</a:t>
            </a:r>
            <a:endParaRPr/>
          </a:p>
        </p:txBody>
      </p:sp>
      <p:sp>
        <p:nvSpPr>
          <p:cNvPr id="240" name="Google Shape;240;p24"/>
          <p:cNvSpPr/>
          <p:nvPr/>
        </p:nvSpPr>
        <p:spPr>
          <a:xfrm>
            <a:off x="4485150" y="6378600"/>
            <a:ext cx="2844000" cy="403200"/>
          </a:xfrm>
          <a:prstGeom prst="rect">
            <a:avLst/>
          </a:prstGeom>
          <a:solidFill>
            <a:srgbClr val="D0D3FB"/>
          </a:solidFill>
          <a:ln cap="flat" cmpd="sng" w="9525">
            <a:solidFill>
              <a:srgbClr val="D0D3F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Medium"/>
              <a:ea typeface="Work Sans Medium"/>
              <a:cs typeface="Work Sans Medium"/>
              <a:sym typeface="Work Sans Medium"/>
            </a:endParaRPr>
          </a:p>
        </p:txBody>
      </p:sp>
      <p:pic>
        <p:nvPicPr>
          <p:cNvPr id="241" name="Google Shape;241;p24"/>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5"/>
          <p:cNvSpPr txBox="1"/>
          <p:nvPr>
            <p:ph type="title"/>
          </p:nvPr>
        </p:nvSpPr>
        <p:spPr>
          <a:xfrm>
            <a:off x="587375" y="638175"/>
            <a:ext cx="6308725" cy="11620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6468F4"/>
              </a:buClr>
              <a:buSzPts val="6000"/>
              <a:buFont typeface="Barlow Condensed"/>
              <a:buNone/>
            </a:pPr>
            <a:r>
              <a:rPr lang="en-US"/>
              <a:t>Discussion Questions</a:t>
            </a:r>
            <a:endParaRPr/>
          </a:p>
        </p:txBody>
      </p:sp>
      <p:sp>
        <p:nvSpPr>
          <p:cNvPr id="248" name="Google Shape;248;p25"/>
          <p:cNvSpPr txBox="1"/>
          <p:nvPr>
            <p:ph idx="1" type="body"/>
          </p:nvPr>
        </p:nvSpPr>
        <p:spPr>
          <a:xfrm>
            <a:off x="587375" y="2372725"/>
            <a:ext cx="6078601" cy="211255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2060"/>
              </a:buClr>
              <a:buSzPts val="3600"/>
              <a:buFont typeface="Work Sans Medium"/>
              <a:buNone/>
            </a:pPr>
            <a:r>
              <a:rPr b="0" i="0" lang="en-US">
                <a:solidFill>
                  <a:srgbClr val="002060"/>
                </a:solidFill>
              </a:rPr>
              <a:t>What are the potential consequences of extreme cases of inflation, such as hyperinflation? </a:t>
            </a:r>
            <a:endParaRPr/>
          </a:p>
        </p:txBody>
      </p:sp>
      <p:sp>
        <p:nvSpPr>
          <p:cNvPr id="249" name="Google Shape;249;p25"/>
          <p:cNvSpPr/>
          <p:nvPr/>
        </p:nvSpPr>
        <p:spPr>
          <a:xfrm>
            <a:off x="4485150" y="6378600"/>
            <a:ext cx="2844000" cy="403200"/>
          </a:xfrm>
          <a:prstGeom prst="rect">
            <a:avLst/>
          </a:prstGeom>
          <a:solidFill>
            <a:srgbClr val="D0D3FB"/>
          </a:solidFill>
          <a:ln cap="flat" cmpd="sng" w="9525">
            <a:solidFill>
              <a:srgbClr val="D0D3F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Medium"/>
              <a:ea typeface="Work Sans Medium"/>
              <a:cs typeface="Work Sans Medium"/>
              <a:sym typeface="Work Sans Medium"/>
            </a:endParaRPr>
          </a:p>
        </p:txBody>
      </p:sp>
      <p:pic>
        <p:nvPicPr>
          <p:cNvPr id="250" name="Google Shape;250;p25"/>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468F4"/>
              </a:buClr>
              <a:buSzPts val="4400"/>
              <a:buFont typeface="Barlow Condensed"/>
              <a:buNone/>
            </a:pPr>
            <a:r>
              <a:rPr lang="en-US"/>
              <a:t>Key Takeaways</a:t>
            </a:r>
            <a:endParaRPr/>
          </a:p>
        </p:txBody>
      </p:sp>
      <p:sp>
        <p:nvSpPr>
          <p:cNvPr id="257" name="Google Shape;257;p26"/>
          <p:cNvSpPr txBox="1"/>
          <p:nvPr>
            <p:ph idx="3" type="body"/>
          </p:nvPr>
        </p:nvSpPr>
        <p:spPr>
          <a:xfrm>
            <a:off x="1046992" y="2792944"/>
            <a:ext cx="4779486" cy="3167589"/>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rgbClr val="464669"/>
              </a:buClr>
              <a:buSzPts val="3000"/>
              <a:buFont typeface="Work Sans Medium"/>
              <a:buChar char="•"/>
            </a:pPr>
            <a:r>
              <a:rPr lang="en-US"/>
              <a:t> Inflation is the increase in the general prices of goods and services.</a:t>
            </a:r>
            <a:endParaRPr/>
          </a:p>
          <a:p>
            <a:pPr indent="-228600" lvl="0" marL="228600" rtl="0" algn="l">
              <a:lnSpc>
                <a:spcPct val="100000"/>
              </a:lnSpc>
              <a:spcBef>
                <a:spcPts val="1000"/>
              </a:spcBef>
              <a:spcAft>
                <a:spcPts val="0"/>
              </a:spcAft>
              <a:buClr>
                <a:srgbClr val="464669"/>
              </a:buClr>
              <a:buSzPts val="3000"/>
              <a:buFont typeface="Work Sans Medium"/>
              <a:buChar char="•"/>
            </a:pPr>
            <a:r>
              <a:rPr lang="en-US"/>
              <a:t> Inflation reduces the purchasing power of money.</a:t>
            </a:r>
            <a:endParaRPr/>
          </a:p>
          <a:p>
            <a:pPr indent="-228600" lvl="0" marL="228600" rtl="0" algn="l">
              <a:lnSpc>
                <a:spcPct val="100000"/>
              </a:lnSpc>
              <a:spcBef>
                <a:spcPts val="1000"/>
              </a:spcBef>
              <a:spcAft>
                <a:spcPts val="0"/>
              </a:spcAft>
              <a:buClr>
                <a:srgbClr val="464669"/>
              </a:buClr>
              <a:buSzPts val="3000"/>
              <a:buFont typeface="Work Sans Medium"/>
              <a:buChar char="•"/>
            </a:pPr>
            <a:r>
              <a:rPr lang="en-US"/>
              <a:t> Inflation is measured with the Consumer Price Index (CPI).</a:t>
            </a:r>
            <a:endParaRPr/>
          </a:p>
        </p:txBody>
      </p:sp>
      <p:sp>
        <p:nvSpPr>
          <p:cNvPr id="258" name="Google Shape;258;p26"/>
          <p:cNvSpPr txBox="1"/>
          <p:nvPr>
            <p:ph idx="4" type="body"/>
          </p:nvPr>
        </p:nvSpPr>
        <p:spPr>
          <a:xfrm>
            <a:off x="6380992" y="2792944"/>
            <a:ext cx="4779486" cy="3167589"/>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rgbClr val="464669"/>
              </a:buClr>
              <a:buSzPts val="3000"/>
              <a:buFont typeface="Work Sans Medium"/>
              <a:buChar char="•"/>
            </a:pPr>
            <a:r>
              <a:rPr lang="en-US"/>
              <a:t> Inflation erodes interest rates and promotes economic growth.</a:t>
            </a:r>
            <a:endParaRPr/>
          </a:p>
          <a:p>
            <a:pPr indent="-228600" lvl="0" marL="228600" rtl="0" algn="l">
              <a:lnSpc>
                <a:spcPct val="100000"/>
              </a:lnSpc>
              <a:spcBef>
                <a:spcPts val="1000"/>
              </a:spcBef>
              <a:spcAft>
                <a:spcPts val="0"/>
              </a:spcAft>
              <a:buClr>
                <a:srgbClr val="464669"/>
              </a:buClr>
              <a:buSzPts val="3000"/>
              <a:buFont typeface="Work Sans Medium"/>
              <a:buChar char="•"/>
            </a:pPr>
            <a:r>
              <a:rPr lang="en-US"/>
              <a:t> Hyperinflation can cause economic collapse.</a:t>
            </a:r>
            <a:endParaRPr/>
          </a:p>
        </p:txBody>
      </p:sp>
      <p:sp>
        <p:nvSpPr>
          <p:cNvPr id="259" name="Google Shape;259;p26"/>
          <p:cNvSpPr/>
          <p:nvPr/>
        </p:nvSpPr>
        <p:spPr>
          <a:xfrm>
            <a:off x="4485150" y="6378600"/>
            <a:ext cx="2844000" cy="403200"/>
          </a:xfrm>
          <a:prstGeom prst="rect">
            <a:avLst/>
          </a:prstGeom>
          <a:solidFill>
            <a:srgbClr val="D0D3FB"/>
          </a:solidFill>
          <a:ln cap="flat" cmpd="sng" w="9525">
            <a:solidFill>
              <a:srgbClr val="D0D3F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Medium"/>
              <a:ea typeface="Work Sans Medium"/>
              <a:cs typeface="Work Sans Medium"/>
              <a:sym typeface="Work Sans Medium"/>
            </a:endParaRPr>
          </a:p>
        </p:txBody>
      </p:sp>
      <p:pic>
        <p:nvPicPr>
          <p:cNvPr id="260" name="Google Shape;260;p26"/>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1"/>
          <p:cNvSpPr/>
          <p:nvPr/>
        </p:nvSpPr>
        <p:spPr>
          <a:xfrm>
            <a:off x="1343025" y="992187"/>
            <a:ext cx="3476625" cy="1570038"/>
          </a:xfrm>
          <a:prstGeom prst="rect">
            <a:avLst/>
          </a:prstGeom>
          <a:solidFill>
            <a:srgbClr val="D0D3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4" name="Google Shape;104;p11"/>
          <p:cNvSpPr txBox="1"/>
          <p:nvPr/>
        </p:nvSpPr>
        <p:spPr>
          <a:xfrm>
            <a:off x="1343024" y="1217137"/>
            <a:ext cx="8291169" cy="107357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6468F4"/>
              </a:buClr>
              <a:buSzPts val="6000"/>
              <a:buFont typeface="Barlow Condensed"/>
              <a:buNone/>
            </a:pPr>
            <a:r>
              <a:rPr b="1" i="0" lang="en-US" sz="6000" u="none" cap="none" strike="noStrike">
                <a:solidFill>
                  <a:srgbClr val="6468F4"/>
                </a:solidFill>
                <a:latin typeface="Barlow Condensed"/>
                <a:ea typeface="Barlow Condensed"/>
                <a:cs typeface="Barlow Condensed"/>
                <a:sym typeface="Barlow Condensed"/>
              </a:rPr>
              <a:t>What Is Inflation?</a:t>
            </a:r>
            <a:endParaRPr/>
          </a:p>
        </p:txBody>
      </p:sp>
      <p:sp>
        <p:nvSpPr>
          <p:cNvPr id="105" name="Google Shape;105;p11"/>
          <p:cNvSpPr txBox="1"/>
          <p:nvPr>
            <p:ph idx="1" type="body"/>
          </p:nvPr>
        </p:nvSpPr>
        <p:spPr>
          <a:xfrm>
            <a:off x="1343025" y="2290725"/>
            <a:ext cx="5113500" cy="34050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00000"/>
              </a:lnSpc>
              <a:spcBef>
                <a:spcPts val="0"/>
              </a:spcBef>
              <a:spcAft>
                <a:spcPts val="0"/>
              </a:spcAft>
              <a:buClr>
                <a:srgbClr val="464669"/>
              </a:buClr>
              <a:buSzPts val="3600"/>
              <a:buFont typeface="Work Sans Medium"/>
              <a:buChar char="•"/>
            </a:pPr>
            <a:r>
              <a:rPr lang="en-US"/>
              <a:t> Inflation is the increase in the general prices of goods and services from one year to another. </a:t>
            </a:r>
            <a:endParaRPr/>
          </a:p>
          <a:p>
            <a:pPr indent="-228600" lvl="0" marL="228600" rtl="0" algn="l">
              <a:lnSpc>
                <a:spcPct val="100000"/>
              </a:lnSpc>
              <a:spcBef>
                <a:spcPts val="1000"/>
              </a:spcBef>
              <a:spcAft>
                <a:spcPts val="0"/>
              </a:spcAft>
              <a:buClr>
                <a:srgbClr val="464669"/>
              </a:buClr>
              <a:buSzPts val="3600"/>
              <a:buFont typeface="Work Sans Medium"/>
              <a:buChar char="•"/>
            </a:pPr>
            <a:r>
              <a:rPr lang="en-US"/>
              <a:t> Inflation reduces the buying power of a fixed income, as the cost of goods and services goes up.</a:t>
            </a:r>
            <a:endParaRPr/>
          </a:p>
        </p:txBody>
      </p:sp>
      <p:sp>
        <p:nvSpPr>
          <p:cNvPr id="106" name="Google Shape;106;p11"/>
          <p:cNvSpPr/>
          <p:nvPr/>
        </p:nvSpPr>
        <p:spPr>
          <a:xfrm>
            <a:off x="4523850" y="6241025"/>
            <a:ext cx="3221700" cy="617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Medium"/>
              <a:ea typeface="Work Sans Medium"/>
              <a:cs typeface="Work Sans Medium"/>
              <a:sym typeface="Work Sans Medium"/>
            </a:endParaRPr>
          </a:p>
        </p:txBody>
      </p:sp>
      <p:pic>
        <p:nvPicPr>
          <p:cNvPr id="107" name="Google Shape;107;p11"/>
          <p:cNvPicPr preferRelativeResize="0"/>
          <p:nvPr/>
        </p:nvPicPr>
        <p:blipFill>
          <a:blip r:embed="rId3">
            <a:alphaModFix/>
          </a:blip>
          <a:stretch>
            <a:fillRect/>
          </a:stretch>
        </p:blipFill>
        <p:spPr>
          <a:xfrm>
            <a:off x="4549813" y="6231525"/>
            <a:ext cx="3076725" cy="510225"/>
          </a:xfrm>
          <a:prstGeom prst="rect">
            <a:avLst/>
          </a:prstGeom>
          <a:noFill/>
          <a:ln>
            <a:noFill/>
          </a:ln>
        </p:spPr>
      </p:pic>
      <p:pic>
        <p:nvPicPr>
          <p:cNvPr id="108" name="Google Shape;108;p11"/>
          <p:cNvPicPr preferRelativeResize="0"/>
          <p:nvPr/>
        </p:nvPicPr>
        <p:blipFill>
          <a:blip r:embed="rId4">
            <a:alphaModFix/>
          </a:blip>
          <a:stretch>
            <a:fillRect/>
          </a:stretch>
        </p:blipFill>
        <p:spPr>
          <a:xfrm>
            <a:off x="6965375" y="1426050"/>
            <a:ext cx="3221700" cy="4295586"/>
          </a:xfrm>
          <a:prstGeom prst="rect">
            <a:avLst/>
          </a:prstGeom>
          <a:noFill/>
          <a:ln>
            <a:noFill/>
          </a:ln>
          <a:effectLst>
            <a:outerShdw blurRad="114300" rotWithShape="0" algn="bl" dir="2400000" dist="161925">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2"/>
          <p:cNvSpPr/>
          <p:nvPr/>
        </p:nvSpPr>
        <p:spPr>
          <a:xfrm>
            <a:off x="1343025" y="992187"/>
            <a:ext cx="3476625" cy="1570038"/>
          </a:xfrm>
          <a:prstGeom prst="rect">
            <a:avLst/>
          </a:prstGeom>
          <a:solidFill>
            <a:srgbClr val="D0D3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5" name="Google Shape;115;p12"/>
          <p:cNvSpPr txBox="1"/>
          <p:nvPr/>
        </p:nvSpPr>
        <p:spPr>
          <a:xfrm>
            <a:off x="1087863" y="1217138"/>
            <a:ext cx="9291048" cy="104143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6468F4"/>
              </a:buClr>
              <a:buSzPts val="6000"/>
              <a:buFont typeface="Barlow Condensed"/>
              <a:buNone/>
            </a:pPr>
            <a:r>
              <a:rPr b="1" i="0" lang="en-US" sz="6000" u="none" cap="none" strike="noStrike">
                <a:solidFill>
                  <a:srgbClr val="6468F4"/>
                </a:solidFill>
                <a:latin typeface="Barlow Condensed"/>
                <a:ea typeface="Barlow Condensed"/>
                <a:cs typeface="Barlow Condensed"/>
                <a:sym typeface="Barlow Condensed"/>
              </a:rPr>
              <a:t>Interest Rates (Nominal vs Real)</a:t>
            </a:r>
            <a:endParaRPr/>
          </a:p>
        </p:txBody>
      </p:sp>
      <p:sp>
        <p:nvSpPr>
          <p:cNvPr id="116" name="Google Shape;116;p12"/>
          <p:cNvSpPr txBox="1"/>
          <p:nvPr>
            <p:ph idx="1" type="body"/>
          </p:nvPr>
        </p:nvSpPr>
        <p:spPr>
          <a:xfrm>
            <a:off x="1536899" y="2258582"/>
            <a:ext cx="9102600" cy="3405000"/>
          </a:xfrm>
          <a:prstGeom prst="rect">
            <a:avLst/>
          </a:prstGeom>
          <a:noFill/>
          <a:ln>
            <a:noFill/>
          </a:ln>
        </p:spPr>
        <p:txBody>
          <a:bodyPr anchorCtr="0" anchor="t" bIns="45700" lIns="91425" spcFirstLastPara="1" rIns="91425" wrap="square" tIns="45700">
            <a:normAutofit/>
          </a:bodyPr>
          <a:lstStyle/>
          <a:p>
            <a:pPr indent="-228600" lvl="0" marL="228600" rtl="0" algn="l">
              <a:spcBef>
                <a:spcPts val="1000"/>
              </a:spcBef>
              <a:spcAft>
                <a:spcPts val="0"/>
              </a:spcAft>
              <a:buSzPts val="3600"/>
              <a:buChar char="•"/>
            </a:pPr>
            <a:r>
              <a:rPr lang="en-US"/>
              <a:t> </a:t>
            </a:r>
            <a:r>
              <a:rPr b="1" lang="en-US">
                <a:latin typeface="Work Sans"/>
                <a:ea typeface="Work Sans"/>
                <a:cs typeface="Work Sans"/>
                <a:sym typeface="Work Sans"/>
              </a:rPr>
              <a:t>Nominal interest rate</a:t>
            </a:r>
            <a:r>
              <a:rPr lang="en-US"/>
              <a:t> is the stated interest rate on a loan or investment. </a:t>
            </a:r>
            <a:endParaRPr/>
          </a:p>
          <a:p>
            <a:pPr indent="-228600" lvl="0" marL="228600" rtl="0" algn="l">
              <a:spcBef>
                <a:spcPts val="1000"/>
              </a:spcBef>
              <a:spcAft>
                <a:spcPts val="0"/>
              </a:spcAft>
              <a:buSzPts val="3600"/>
              <a:buChar char="•"/>
            </a:pPr>
            <a:r>
              <a:rPr lang="en-US"/>
              <a:t> </a:t>
            </a:r>
            <a:r>
              <a:rPr b="1" lang="en-US">
                <a:latin typeface="Work Sans"/>
                <a:ea typeface="Work Sans"/>
                <a:cs typeface="Work Sans"/>
                <a:sym typeface="Work Sans"/>
              </a:rPr>
              <a:t>Real interest rate</a:t>
            </a:r>
            <a:r>
              <a:rPr lang="en-US"/>
              <a:t> is the nominal interest rate adjusted for inflation, representing the true purchasing power and the actual return or cost of borrowing.</a:t>
            </a:r>
            <a:endParaRPr/>
          </a:p>
        </p:txBody>
      </p:sp>
      <p:sp>
        <p:nvSpPr>
          <p:cNvPr id="117" name="Google Shape;117;p12"/>
          <p:cNvSpPr/>
          <p:nvPr/>
        </p:nvSpPr>
        <p:spPr>
          <a:xfrm>
            <a:off x="4523850" y="6241025"/>
            <a:ext cx="3221700" cy="617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Medium"/>
              <a:ea typeface="Work Sans Medium"/>
              <a:cs typeface="Work Sans Medium"/>
              <a:sym typeface="Work Sans Medium"/>
            </a:endParaRPr>
          </a:p>
        </p:txBody>
      </p:sp>
      <p:pic>
        <p:nvPicPr>
          <p:cNvPr id="118" name="Google Shape;118;p12"/>
          <p:cNvPicPr preferRelativeResize="0"/>
          <p:nvPr/>
        </p:nvPicPr>
        <p:blipFill>
          <a:blip r:embed="rId3">
            <a:alphaModFix/>
          </a:blip>
          <a:stretch>
            <a:fillRect/>
          </a:stretch>
        </p:blipFill>
        <p:spPr>
          <a:xfrm>
            <a:off x="4549813" y="6231525"/>
            <a:ext cx="3076725" cy="510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3"/>
          <p:cNvSpPr/>
          <p:nvPr/>
        </p:nvSpPr>
        <p:spPr>
          <a:xfrm>
            <a:off x="1343025" y="992187"/>
            <a:ext cx="3476625" cy="1570038"/>
          </a:xfrm>
          <a:prstGeom prst="rect">
            <a:avLst/>
          </a:prstGeom>
          <a:solidFill>
            <a:srgbClr val="D0D3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5" name="Google Shape;125;p13"/>
          <p:cNvSpPr txBox="1"/>
          <p:nvPr/>
        </p:nvSpPr>
        <p:spPr>
          <a:xfrm>
            <a:off x="1087863" y="1217138"/>
            <a:ext cx="9102512" cy="95102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6468F4"/>
              </a:buClr>
              <a:buSzPts val="6000"/>
              <a:buFont typeface="Barlow Condensed"/>
              <a:buNone/>
            </a:pPr>
            <a:r>
              <a:rPr b="1" i="0" lang="en-US" sz="6000" u="none" cap="none" strike="noStrike">
                <a:solidFill>
                  <a:srgbClr val="6468F4"/>
                </a:solidFill>
                <a:latin typeface="Barlow Condensed"/>
                <a:ea typeface="Barlow Condensed"/>
                <a:cs typeface="Barlow Condensed"/>
                <a:sym typeface="Barlow Condensed"/>
              </a:rPr>
              <a:t>How Do You Measure Inflation?</a:t>
            </a:r>
            <a:endParaRPr/>
          </a:p>
        </p:txBody>
      </p:sp>
      <p:sp>
        <p:nvSpPr>
          <p:cNvPr id="126" name="Google Shape;126;p13"/>
          <p:cNvSpPr txBox="1"/>
          <p:nvPr>
            <p:ph idx="1" type="body"/>
          </p:nvPr>
        </p:nvSpPr>
        <p:spPr>
          <a:xfrm>
            <a:off x="1343025" y="2562213"/>
            <a:ext cx="6057600" cy="261990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rgbClr val="464669"/>
              </a:buClr>
              <a:buSzPts val="3600"/>
              <a:buFont typeface="Work Sans Medium"/>
              <a:buChar char="•"/>
            </a:pPr>
            <a:r>
              <a:rPr lang="en-US"/>
              <a:t> </a:t>
            </a:r>
            <a:r>
              <a:rPr lang="en-US"/>
              <a:t>The main way economists measure inflation is with the </a:t>
            </a:r>
            <a:r>
              <a:rPr lang="en-US">
                <a:latin typeface="Work Sans SemiBold"/>
                <a:ea typeface="Work Sans SemiBold"/>
                <a:cs typeface="Work Sans SemiBold"/>
                <a:sym typeface="Work Sans SemiBold"/>
              </a:rPr>
              <a:t>Consumer Price Index (CPI).</a:t>
            </a:r>
            <a:endParaRPr>
              <a:latin typeface="Work Sans SemiBold"/>
              <a:ea typeface="Work Sans SemiBold"/>
              <a:cs typeface="Work Sans SemiBold"/>
              <a:sym typeface="Work Sans SemiBold"/>
            </a:endParaRPr>
          </a:p>
          <a:p>
            <a:pPr indent="-228600" lvl="0" marL="228600" rtl="0" algn="l">
              <a:lnSpc>
                <a:spcPct val="100000"/>
              </a:lnSpc>
              <a:spcBef>
                <a:spcPts val="0"/>
              </a:spcBef>
              <a:spcAft>
                <a:spcPts val="0"/>
              </a:spcAft>
              <a:buClr>
                <a:srgbClr val="464669"/>
              </a:buClr>
              <a:buSzPts val="3600"/>
              <a:buFont typeface="Work Sans Medium"/>
              <a:buChar char="•"/>
            </a:pPr>
            <a:r>
              <a:rPr lang="en-US"/>
              <a:t> CPI compares the prices of a set basket of goods between years.</a:t>
            </a:r>
            <a:endParaRPr/>
          </a:p>
        </p:txBody>
      </p:sp>
      <p:sp>
        <p:nvSpPr>
          <p:cNvPr id="127" name="Google Shape;127;p13"/>
          <p:cNvSpPr/>
          <p:nvPr/>
        </p:nvSpPr>
        <p:spPr>
          <a:xfrm>
            <a:off x="4523850" y="6241025"/>
            <a:ext cx="3221700" cy="617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Medium"/>
              <a:ea typeface="Work Sans Medium"/>
              <a:cs typeface="Work Sans Medium"/>
              <a:sym typeface="Work Sans Medium"/>
            </a:endParaRPr>
          </a:p>
        </p:txBody>
      </p:sp>
      <p:pic>
        <p:nvPicPr>
          <p:cNvPr id="128" name="Google Shape;128;p13"/>
          <p:cNvPicPr preferRelativeResize="0"/>
          <p:nvPr/>
        </p:nvPicPr>
        <p:blipFill>
          <a:blip r:embed="rId3">
            <a:alphaModFix/>
          </a:blip>
          <a:stretch>
            <a:fillRect/>
          </a:stretch>
        </p:blipFill>
        <p:spPr>
          <a:xfrm>
            <a:off x="4549813" y="6231525"/>
            <a:ext cx="3076725" cy="510225"/>
          </a:xfrm>
          <a:prstGeom prst="rect">
            <a:avLst/>
          </a:prstGeom>
          <a:noFill/>
          <a:ln>
            <a:noFill/>
          </a:ln>
        </p:spPr>
      </p:pic>
      <p:pic>
        <p:nvPicPr>
          <p:cNvPr id="129" name="Google Shape;129;p13"/>
          <p:cNvPicPr preferRelativeResize="0"/>
          <p:nvPr/>
        </p:nvPicPr>
        <p:blipFill rotWithShape="1">
          <a:blip r:embed="rId4">
            <a:alphaModFix/>
          </a:blip>
          <a:srcRect b="28473" l="0" r="0" t="27319"/>
          <a:stretch/>
        </p:blipFill>
        <p:spPr>
          <a:xfrm>
            <a:off x="7922150" y="1894450"/>
            <a:ext cx="2563825" cy="45334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4"/>
          <p:cNvSpPr/>
          <p:nvPr/>
        </p:nvSpPr>
        <p:spPr>
          <a:xfrm>
            <a:off x="1343025" y="992187"/>
            <a:ext cx="3476625" cy="1570038"/>
          </a:xfrm>
          <a:prstGeom prst="rect">
            <a:avLst/>
          </a:prstGeom>
          <a:solidFill>
            <a:srgbClr val="D0D3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6" name="Google Shape;136;p14"/>
          <p:cNvSpPr txBox="1"/>
          <p:nvPr/>
        </p:nvSpPr>
        <p:spPr>
          <a:xfrm>
            <a:off x="1087863" y="1217137"/>
            <a:ext cx="9102512" cy="96045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6468F4"/>
              </a:buClr>
              <a:buSzPts val="6000"/>
              <a:buFont typeface="Barlow Condensed"/>
              <a:buNone/>
            </a:pPr>
            <a:r>
              <a:rPr b="1" lang="en-US" sz="6000">
                <a:solidFill>
                  <a:srgbClr val="6468F4"/>
                </a:solidFill>
                <a:latin typeface="Barlow Condensed"/>
                <a:ea typeface="Barlow Condensed"/>
                <a:cs typeface="Barlow Condensed"/>
                <a:sym typeface="Barlow Condensed"/>
              </a:rPr>
              <a:t>Reduced Purchasing Power</a:t>
            </a:r>
            <a:endParaRPr/>
          </a:p>
        </p:txBody>
      </p:sp>
      <p:sp>
        <p:nvSpPr>
          <p:cNvPr id="137" name="Google Shape;137;p14"/>
          <p:cNvSpPr txBox="1"/>
          <p:nvPr>
            <p:ph idx="1" type="body"/>
          </p:nvPr>
        </p:nvSpPr>
        <p:spPr>
          <a:xfrm>
            <a:off x="1343025" y="2177588"/>
            <a:ext cx="6567300" cy="3405000"/>
          </a:xfrm>
          <a:prstGeom prst="rect">
            <a:avLst/>
          </a:prstGeom>
          <a:noFill/>
          <a:ln>
            <a:noFill/>
          </a:ln>
        </p:spPr>
        <p:txBody>
          <a:bodyPr anchorCtr="0" anchor="t" bIns="45700" lIns="91425" spcFirstLastPara="1" rIns="91425" wrap="square" tIns="45700">
            <a:normAutofit/>
          </a:bodyPr>
          <a:lstStyle/>
          <a:p>
            <a:pPr indent="-228600" lvl="0" marL="228600" rtl="0" algn="l">
              <a:spcBef>
                <a:spcPts val="1000"/>
              </a:spcBef>
              <a:spcAft>
                <a:spcPts val="0"/>
              </a:spcAft>
              <a:buSzPts val="3600"/>
              <a:buChar char="•"/>
            </a:pPr>
            <a:r>
              <a:rPr lang="en-US"/>
              <a:t> </a:t>
            </a:r>
            <a:r>
              <a:rPr lang="en-US"/>
              <a:t>Prices increase for goods and services.</a:t>
            </a:r>
            <a:endParaRPr/>
          </a:p>
          <a:p>
            <a:pPr indent="-228600" lvl="0" marL="228600" rtl="0" algn="l">
              <a:spcBef>
                <a:spcPts val="1000"/>
              </a:spcBef>
              <a:spcAft>
                <a:spcPts val="0"/>
              </a:spcAft>
              <a:buSzPts val="3600"/>
              <a:buChar char="•"/>
            </a:pPr>
            <a:r>
              <a:rPr lang="en-US"/>
              <a:t> Each unit of a currency buys less over time.</a:t>
            </a:r>
            <a:endParaRPr/>
          </a:p>
          <a:p>
            <a:pPr indent="-228600" lvl="0" marL="228600" rtl="0" algn="l">
              <a:spcBef>
                <a:spcPts val="1000"/>
              </a:spcBef>
              <a:spcAft>
                <a:spcPts val="0"/>
              </a:spcAft>
              <a:buSzPts val="3600"/>
              <a:buChar char="•"/>
            </a:pPr>
            <a:r>
              <a:rPr lang="en-US"/>
              <a:t> People cannot save as much money.</a:t>
            </a:r>
            <a:endParaRPr/>
          </a:p>
          <a:p>
            <a:pPr indent="-228600" lvl="0" marL="228600" rtl="0" algn="l">
              <a:spcBef>
                <a:spcPts val="1000"/>
              </a:spcBef>
              <a:spcAft>
                <a:spcPts val="0"/>
              </a:spcAft>
              <a:buSzPts val="3600"/>
              <a:buChar char="•"/>
            </a:pPr>
            <a:r>
              <a:rPr lang="en-US"/>
              <a:t> More of their income gets spent to pay for the same level of comfort as before.</a:t>
            </a:r>
            <a:endParaRPr/>
          </a:p>
        </p:txBody>
      </p:sp>
      <p:sp>
        <p:nvSpPr>
          <p:cNvPr id="138" name="Google Shape;138;p14"/>
          <p:cNvSpPr/>
          <p:nvPr/>
        </p:nvSpPr>
        <p:spPr>
          <a:xfrm>
            <a:off x="4523850" y="6241025"/>
            <a:ext cx="3221700" cy="617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Medium"/>
              <a:ea typeface="Work Sans Medium"/>
              <a:cs typeface="Work Sans Medium"/>
              <a:sym typeface="Work Sans Medium"/>
            </a:endParaRPr>
          </a:p>
        </p:txBody>
      </p:sp>
      <p:pic>
        <p:nvPicPr>
          <p:cNvPr id="139" name="Google Shape;139;p14"/>
          <p:cNvPicPr preferRelativeResize="0"/>
          <p:nvPr/>
        </p:nvPicPr>
        <p:blipFill>
          <a:blip r:embed="rId3">
            <a:alphaModFix/>
          </a:blip>
          <a:stretch>
            <a:fillRect/>
          </a:stretch>
        </p:blipFill>
        <p:spPr>
          <a:xfrm>
            <a:off x="4549813" y="6231525"/>
            <a:ext cx="3076725" cy="510225"/>
          </a:xfrm>
          <a:prstGeom prst="rect">
            <a:avLst/>
          </a:prstGeom>
          <a:noFill/>
          <a:ln>
            <a:noFill/>
          </a:ln>
        </p:spPr>
      </p:pic>
      <p:pic>
        <p:nvPicPr>
          <p:cNvPr id="140" name="Google Shape;140;p14"/>
          <p:cNvPicPr preferRelativeResize="0"/>
          <p:nvPr/>
        </p:nvPicPr>
        <p:blipFill>
          <a:blip r:embed="rId4">
            <a:alphaModFix/>
          </a:blip>
          <a:stretch>
            <a:fillRect/>
          </a:stretch>
        </p:blipFill>
        <p:spPr>
          <a:xfrm>
            <a:off x="7777750" y="2177592"/>
            <a:ext cx="4141650" cy="41072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5"/>
          <p:cNvSpPr/>
          <p:nvPr/>
        </p:nvSpPr>
        <p:spPr>
          <a:xfrm>
            <a:off x="1343025" y="992187"/>
            <a:ext cx="3476700" cy="1569900"/>
          </a:xfrm>
          <a:prstGeom prst="rect">
            <a:avLst/>
          </a:prstGeom>
          <a:solidFill>
            <a:srgbClr val="D0D3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7" name="Google Shape;147;p15"/>
          <p:cNvSpPr txBox="1"/>
          <p:nvPr/>
        </p:nvSpPr>
        <p:spPr>
          <a:xfrm>
            <a:off x="1087863" y="1217137"/>
            <a:ext cx="9102600" cy="9606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6468F4"/>
              </a:buClr>
              <a:buSzPts val="6000"/>
              <a:buFont typeface="Barlow Condensed"/>
              <a:buNone/>
            </a:pPr>
            <a:r>
              <a:rPr b="1" lang="en-US" sz="6000">
                <a:solidFill>
                  <a:srgbClr val="6468F4"/>
                </a:solidFill>
                <a:latin typeface="Barlow Condensed"/>
                <a:ea typeface="Barlow Condensed"/>
                <a:cs typeface="Barlow Condensed"/>
                <a:sym typeface="Barlow Condensed"/>
              </a:rPr>
              <a:t>Wage-Price Spiral</a:t>
            </a:r>
            <a:endParaRPr/>
          </a:p>
        </p:txBody>
      </p:sp>
      <p:sp>
        <p:nvSpPr>
          <p:cNvPr id="148" name="Google Shape;148;p15"/>
          <p:cNvSpPr txBox="1"/>
          <p:nvPr>
            <p:ph idx="1" type="body"/>
          </p:nvPr>
        </p:nvSpPr>
        <p:spPr>
          <a:xfrm>
            <a:off x="1087875" y="2102350"/>
            <a:ext cx="5630700" cy="3405000"/>
          </a:xfrm>
          <a:prstGeom prst="rect">
            <a:avLst/>
          </a:prstGeom>
          <a:noFill/>
          <a:ln>
            <a:noFill/>
          </a:ln>
        </p:spPr>
        <p:txBody>
          <a:bodyPr anchorCtr="0" anchor="t" bIns="45700" lIns="91425" spcFirstLastPara="1" rIns="91425" wrap="square" tIns="45700">
            <a:normAutofit lnSpcReduction="20000"/>
          </a:bodyPr>
          <a:lstStyle/>
          <a:p>
            <a:pPr indent="-228600" lvl="0" marL="228600" rtl="0" algn="l">
              <a:spcBef>
                <a:spcPts val="1000"/>
              </a:spcBef>
              <a:spcAft>
                <a:spcPts val="0"/>
              </a:spcAft>
              <a:buSzPts val="3600"/>
              <a:buChar char="•"/>
            </a:pPr>
            <a:r>
              <a:rPr lang="en-US"/>
              <a:t> Typically begins with wage increases demanded by workers.</a:t>
            </a:r>
            <a:endParaRPr/>
          </a:p>
          <a:p>
            <a:pPr indent="-228600" lvl="0" marL="228600" rtl="0" algn="l">
              <a:spcBef>
                <a:spcPts val="1000"/>
              </a:spcBef>
              <a:spcAft>
                <a:spcPts val="0"/>
              </a:spcAft>
              <a:buSzPts val="3600"/>
              <a:buChar char="•"/>
            </a:pPr>
            <a:r>
              <a:rPr lang="en-US"/>
              <a:t> As wages increase, businesses pass on the higher labour costs to consumers.</a:t>
            </a:r>
            <a:endParaRPr/>
          </a:p>
          <a:p>
            <a:pPr indent="-228600" lvl="0" marL="228600" rtl="0" algn="l">
              <a:spcBef>
                <a:spcPts val="1000"/>
              </a:spcBef>
              <a:spcAft>
                <a:spcPts val="0"/>
              </a:spcAft>
              <a:buSzPts val="3600"/>
              <a:buChar char="•"/>
            </a:pPr>
            <a:r>
              <a:rPr lang="en-US"/>
              <a:t> As prices rise, workers demand even higher wages to maintain their purchasing power.</a:t>
            </a:r>
            <a:endParaRPr/>
          </a:p>
        </p:txBody>
      </p:sp>
      <p:sp>
        <p:nvSpPr>
          <p:cNvPr id="149" name="Google Shape;149;p15"/>
          <p:cNvSpPr/>
          <p:nvPr/>
        </p:nvSpPr>
        <p:spPr>
          <a:xfrm>
            <a:off x="4523850" y="6241025"/>
            <a:ext cx="3221700" cy="617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Medium"/>
              <a:ea typeface="Work Sans Medium"/>
              <a:cs typeface="Work Sans Medium"/>
              <a:sym typeface="Work Sans Medium"/>
            </a:endParaRPr>
          </a:p>
        </p:txBody>
      </p:sp>
      <p:pic>
        <p:nvPicPr>
          <p:cNvPr id="150" name="Google Shape;150;p15"/>
          <p:cNvPicPr preferRelativeResize="0"/>
          <p:nvPr/>
        </p:nvPicPr>
        <p:blipFill>
          <a:blip r:embed="rId3">
            <a:alphaModFix/>
          </a:blip>
          <a:stretch>
            <a:fillRect/>
          </a:stretch>
        </p:blipFill>
        <p:spPr>
          <a:xfrm>
            <a:off x="4549813" y="6231525"/>
            <a:ext cx="3076725" cy="510225"/>
          </a:xfrm>
          <a:prstGeom prst="rect">
            <a:avLst/>
          </a:prstGeom>
          <a:noFill/>
          <a:ln>
            <a:noFill/>
          </a:ln>
        </p:spPr>
      </p:pic>
      <p:pic>
        <p:nvPicPr>
          <p:cNvPr id="151" name="Google Shape;151;p15"/>
          <p:cNvPicPr preferRelativeResize="0"/>
          <p:nvPr/>
        </p:nvPicPr>
        <p:blipFill>
          <a:blip r:embed="rId4">
            <a:alphaModFix/>
          </a:blip>
          <a:stretch>
            <a:fillRect/>
          </a:stretch>
        </p:blipFill>
        <p:spPr>
          <a:xfrm>
            <a:off x="6807525" y="1964337"/>
            <a:ext cx="5166374" cy="3681042"/>
          </a:xfrm>
          <a:prstGeom prst="rect">
            <a:avLst/>
          </a:prstGeom>
          <a:noFill/>
          <a:ln>
            <a:noFill/>
          </a:ln>
          <a:effectLst>
            <a:outerShdw blurRad="128588" rotWithShape="0" algn="bl" dir="2400000" dist="161925">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6"/>
          <p:cNvSpPr/>
          <p:nvPr/>
        </p:nvSpPr>
        <p:spPr>
          <a:xfrm>
            <a:off x="1343025" y="992187"/>
            <a:ext cx="3476700" cy="1569900"/>
          </a:xfrm>
          <a:prstGeom prst="rect">
            <a:avLst/>
          </a:prstGeom>
          <a:solidFill>
            <a:srgbClr val="D0D3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8" name="Google Shape;158;p16"/>
          <p:cNvSpPr txBox="1"/>
          <p:nvPr/>
        </p:nvSpPr>
        <p:spPr>
          <a:xfrm>
            <a:off x="1087863" y="992187"/>
            <a:ext cx="9102600" cy="9606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6468F4"/>
              </a:buClr>
              <a:buSzPts val="6000"/>
              <a:buFont typeface="Barlow Condensed"/>
              <a:buNone/>
            </a:pPr>
            <a:r>
              <a:rPr b="1" lang="en-US" sz="6000">
                <a:solidFill>
                  <a:srgbClr val="6468F4"/>
                </a:solidFill>
                <a:latin typeface="Barlow Condensed"/>
                <a:ea typeface="Barlow Condensed"/>
                <a:cs typeface="Barlow Condensed"/>
                <a:sym typeface="Barlow Condensed"/>
              </a:rPr>
              <a:t>Eroding Interest Rates</a:t>
            </a:r>
            <a:endParaRPr/>
          </a:p>
        </p:txBody>
      </p:sp>
      <p:sp>
        <p:nvSpPr>
          <p:cNvPr id="159" name="Google Shape;159;p16"/>
          <p:cNvSpPr txBox="1"/>
          <p:nvPr>
            <p:ph idx="1" type="body"/>
          </p:nvPr>
        </p:nvSpPr>
        <p:spPr>
          <a:xfrm>
            <a:off x="1119750" y="1952775"/>
            <a:ext cx="9952500" cy="3833400"/>
          </a:xfrm>
          <a:prstGeom prst="rect">
            <a:avLst/>
          </a:prstGeom>
          <a:noFill/>
          <a:ln>
            <a:noFill/>
          </a:ln>
        </p:spPr>
        <p:txBody>
          <a:bodyPr anchorCtr="0" anchor="t" bIns="45700" lIns="91425" spcFirstLastPara="1" rIns="91425" wrap="square" tIns="45700">
            <a:normAutofit/>
          </a:bodyPr>
          <a:lstStyle/>
          <a:p>
            <a:pPr indent="-228600" lvl="0" marL="228600" rtl="0" algn="l">
              <a:spcBef>
                <a:spcPts val="1000"/>
              </a:spcBef>
              <a:spcAft>
                <a:spcPts val="0"/>
              </a:spcAft>
              <a:buSzPts val="3600"/>
              <a:buChar char="•"/>
            </a:pPr>
            <a:r>
              <a:rPr lang="en-US"/>
              <a:t> You have </a:t>
            </a:r>
            <a:r>
              <a:rPr lang="en-US"/>
              <a:t>$1,000 saved in a bank account, with an annual interest rate of 2%.</a:t>
            </a:r>
            <a:endParaRPr/>
          </a:p>
          <a:p>
            <a:pPr indent="-228600" lvl="0" marL="228600" rtl="0" algn="l">
              <a:spcBef>
                <a:spcPts val="1000"/>
              </a:spcBef>
              <a:spcAft>
                <a:spcPts val="0"/>
              </a:spcAft>
              <a:buSzPts val="3600"/>
              <a:buChar char="•"/>
            </a:pPr>
            <a:r>
              <a:rPr lang="en-US"/>
              <a:t> The inflation rate is 3%.</a:t>
            </a:r>
            <a:endParaRPr/>
          </a:p>
          <a:p>
            <a:pPr indent="-228600" lvl="0" marL="228600" rtl="0" algn="l">
              <a:spcBef>
                <a:spcPts val="1000"/>
              </a:spcBef>
              <a:spcAft>
                <a:spcPts val="0"/>
              </a:spcAft>
              <a:buSzPts val="3600"/>
              <a:buChar char="•"/>
            </a:pPr>
            <a:r>
              <a:rPr lang="en-US"/>
              <a:t> Your $1,020 (initial amount plus interest) may have increased, but the buying power is less than $1000 a year ago.</a:t>
            </a:r>
            <a:endParaRPr/>
          </a:p>
          <a:p>
            <a:pPr indent="-228600" lvl="0" marL="228600" rtl="0" algn="l">
              <a:spcBef>
                <a:spcPts val="1000"/>
              </a:spcBef>
              <a:spcAft>
                <a:spcPts val="0"/>
              </a:spcAft>
              <a:buSzPts val="3600"/>
              <a:buChar char="•"/>
            </a:pPr>
            <a:r>
              <a:rPr lang="en-US"/>
              <a:t> Your saved $1K is now worth the buying power of $990 a year. </a:t>
            </a:r>
            <a:endParaRPr/>
          </a:p>
        </p:txBody>
      </p:sp>
      <p:sp>
        <p:nvSpPr>
          <p:cNvPr id="160" name="Google Shape;160;p16"/>
          <p:cNvSpPr/>
          <p:nvPr/>
        </p:nvSpPr>
        <p:spPr>
          <a:xfrm>
            <a:off x="4523850" y="6241025"/>
            <a:ext cx="3221700" cy="617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Medium"/>
              <a:ea typeface="Work Sans Medium"/>
              <a:cs typeface="Work Sans Medium"/>
              <a:sym typeface="Work Sans Medium"/>
            </a:endParaRPr>
          </a:p>
        </p:txBody>
      </p:sp>
      <p:pic>
        <p:nvPicPr>
          <p:cNvPr id="161" name="Google Shape;161;p16"/>
          <p:cNvPicPr preferRelativeResize="0"/>
          <p:nvPr/>
        </p:nvPicPr>
        <p:blipFill>
          <a:blip r:embed="rId3">
            <a:alphaModFix/>
          </a:blip>
          <a:stretch>
            <a:fillRect/>
          </a:stretch>
        </p:blipFill>
        <p:spPr>
          <a:xfrm>
            <a:off x="4549813" y="6231525"/>
            <a:ext cx="3076725" cy="510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7"/>
          <p:cNvSpPr/>
          <p:nvPr/>
        </p:nvSpPr>
        <p:spPr>
          <a:xfrm>
            <a:off x="1343025" y="992187"/>
            <a:ext cx="3476700" cy="1569900"/>
          </a:xfrm>
          <a:prstGeom prst="rect">
            <a:avLst/>
          </a:prstGeom>
          <a:solidFill>
            <a:srgbClr val="D0D3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8" name="Google Shape;168;p17"/>
          <p:cNvSpPr txBox="1"/>
          <p:nvPr/>
        </p:nvSpPr>
        <p:spPr>
          <a:xfrm>
            <a:off x="1087863" y="992187"/>
            <a:ext cx="9102600" cy="9606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6468F4"/>
              </a:buClr>
              <a:buSzPts val="6000"/>
              <a:buFont typeface="Barlow Condensed"/>
              <a:buNone/>
            </a:pPr>
            <a:r>
              <a:rPr b="1" lang="en-US" sz="6000">
                <a:solidFill>
                  <a:srgbClr val="6468F4"/>
                </a:solidFill>
                <a:latin typeface="Barlow Condensed"/>
                <a:ea typeface="Barlow Condensed"/>
                <a:cs typeface="Barlow Condensed"/>
                <a:sym typeface="Barlow Condensed"/>
              </a:rPr>
              <a:t>Promoting Growth</a:t>
            </a:r>
            <a:endParaRPr/>
          </a:p>
        </p:txBody>
      </p:sp>
      <p:sp>
        <p:nvSpPr>
          <p:cNvPr id="169" name="Google Shape;169;p17"/>
          <p:cNvSpPr txBox="1"/>
          <p:nvPr>
            <p:ph idx="1" type="body"/>
          </p:nvPr>
        </p:nvSpPr>
        <p:spPr>
          <a:xfrm>
            <a:off x="1087875" y="2103750"/>
            <a:ext cx="5999400" cy="3976800"/>
          </a:xfrm>
          <a:prstGeom prst="rect">
            <a:avLst/>
          </a:prstGeom>
          <a:noFill/>
          <a:ln>
            <a:noFill/>
          </a:ln>
        </p:spPr>
        <p:txBody>
          <a:bodyPr anchorCtr="0" anchor="t" bIns="45700" lIns="91425" spcFirstLastPara="1" rIns="91425" wrap="square" tIns="45700">
            <a:normAutofit/>
          </a:bodyPr>
          <a:lstStyle/>
          <a:p>
            <a:pPr indent="-228600" lvl="0" marL="228600" rtl="0" algn="l">
              <a:spcBef>
                <a:spcPts val="1000"/>
              </a:spcBef>
              <a:spcAft>
                <a:spcPts val="0"/>
              </a:spcAft>
              <a:buSzPts val="3600"/>
              <a:buChar char="•"/>
            </a:pPr>
            <a:r>
              <a:rPr lang="en-US"/>
              <a:t> I</a:t>
            </a:r>
            <a:r>
              <a:rPr lang="en-US"/>
              <a:t>ndividuals and businesses choose to </a:t>
            </a:r>
            <a:r>
              <a:rPr b="1" lang="en-US">
                <a:latin typeface="Work Sans"/>
                <a:ea typeface="Work Sans"/>
                <a:cs typeface="Work Sans"/>
                <a:sym typeface="Work Sans"/>
              </a:rPr>
              <a:t>invest and spend </a:t>
            </a:r>
            <a:r>
              <a:rPr lang="en-US"/>
              <a:t>rather than keeping money in </a:t>
            </a:r>
            <a:r>
              <a:rPr b="1" lang="en-US">
                <a:latin typeface="Work Sans"/>
                <a:ea typeface="Work Sans"/>
                <a:cs typeface="Work Sans"/>
                <a:sym typeface="Work Sans"/>
              </a:rPr>
              <a:t>low-yield savings accounts. </a:t>
            </a:r>
            <a:endParaRPr b="1">
              <a:latin typeface="Work Sans"/>
              <a:ea typeface="Work Sans"/>
              <a:cs typeface="Work Sans"/>
              <a:sym typeface="Work Sans"/>
            </a:endParaRPr>
          </a:p>
          <a:p>
            <a:pPr indent="-228600" lvl="0" marL="228600" rtl="0" algn="l">
              <a:spcBef>
                <a:spcPts val="1000"/>
              </a:spcBef>
              <a:spcAft>
                <a:spcPts val="0"/>
              </a:spcAft>
              <a:buSzPts val="3600"/>
              <a:buChar char="•"/>
            </a:pPr>
            <a:r>
              <a:rPr lang="en-US"/>
              <a:t> This increased spending and investment can stimulate economic activity and contribute to growth.</a:t>
            </a:r>
            <a:endParaRPr/>
          </a:p>
        </p:txBody>
      </p:sp>
      <p:sp>
        <p:nvSpPr>
          <p:cNvPr id="170" name="Google Shape;170;p17"/>
          <p:cNvSpPr/>
          <p:nvPr/>
        </p:nvSpPr>
        <p:spPr>
          <a:xfrm>
            <a:off x="4523850" y="6241025"/>
            <a:ext cx="3221700" cy="617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Medium"/>
              <a:ea typeface="Work Sans Medium"/>
              <a:cs typeface="Work Sans Medium"/>
              <a:sym typeface="Work Sans Medium"/>
            </a:endParaRPr>
          </a:p>
        </p:txBody>
      </p:sp>
      <p:pic>
        <p:nvPicPr>
          <p:cNvPr id="171" name="Google Shape;171;p17"/>
          <p:cNvPicPr preferRelativeResize="0"/>
          <p:nvPr/>
        </p:nvPicPr>
        <p:blipFill>
          <a:blip r:embed="rId3">
            <a:alphaModFix/>
          </a:blip>
          <a:stretch>
            <a:fillRect/>
          </a:stretch>
        </p:blipFill>
        <p:spPr>
          <a:xfrm>
            <a:off x="4549813" y="6231525"/>
            <a:ext cx="3076725" cy="510225"/>
          </a:xfrm>
          <a:prstGeom prst="rect">
            <a:avLst/>
          </a:prstGeom>
          <a:noFill/>
          <a:ln>
            <a:noFill/>
          </a:ln>
        </p:spPr>
      </p:pic>
      <p:pic>
        <p:nvPicPr>
          <p:cNvPr id="172" name="Google Shape;172;p17"/>
          <p:cNvPicPr preferRelativeResize="0"/>
          <p:nvPr/>
        </p:nvPicPr>
        <p:blipFill>
          <a:blip r:embed="rId4">
            <a:alphaModFix/>
          </a:blip>
          <a:stretch>
            <a:fillRect/>
          </a:stretch>
        </p:blipFill>
        <p:spPr>
          <a:xfrm>
            <a:off x="7626550" y="2699225"/>
            <a:ext cx="3688127" cy="33813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8"/>
          <p:cNvSpPr/>
          <p:nvPr/>
        </p:nvSpPr>
        <p:spPr>
          <a:xfrm>
            <a:off x="1343025" y="992187"/>
            <a:ext cx="3476625" cy="1570038"/>
          </a:xfrm>
          <a:prstGeom prst="rect">
            <a:avLst/>
          </a:prstGeom>
          <a:solidFill>
            <a:srgbClr val="D0D3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9" name="Google Shape;179;p18"/>
          <p:cNvSpPr txBox="1"/>
          <p:nvPr/>
        </p:nvSpPr>
        <p:spPr>
          <a:xfrm>
            <a:off x="1087863" y="1217138"/>
            <a:ext cx="9102512" cy="99816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6468F4"/>
              </a:buClr>
              <a:buSzPts val="6000"/>
              <a:buFont typeface="Barlow Condensed"/>
              <a:buNone/>
            </a:pPr>
            <a:r>
              <a:rPr b="1" i="0" lang="en-US" sz="6000" u="none" cap="none" strike="noStrike">
                <a:solidFill>
                  <a:srgbClr val="6468F4"/>
                </a:solidFill>
                <a:latin typeface="Barlow Condensed"/>
                <a:ea typeface="Barlow Condensed"/>
                <a:cs typeface="Barlow Condensed"/>
                <a:sym typeface="Barlow Condensed"/>
              </a:rPr>
              <a:t>Hyperinflation </a:t>
            </a:r>
            <a:endParaRPr/>
          </a:p>
        </p:txBody>
      </p:sp>
      <p:sp>
        <p:nvSpPr>
          <p:cNvPr id="180" name="Google Shape;180;p18"/>
          <p:cNvSpPr txBox="1"/>
          <p:nvPr>
            <p:ph idx="1" type="body"/>
          </p:nvPr>
        </p:nvSpPr>
        <p:spPr>
          <a:xfrm>
            <a:off x="1343024" y="2286957"/>
            <a:ext cx="9102600" cy="340500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1000"/>
              </a:spcBef>
              <a:spcAft>
                <a:spcPts val="0"/>
              </a:spcAft>
              <a:buClr>
                <a:srgbClr val="464669"/>
              </a:buClr>
              <a:buSzPts val="3600"/>
              <a:buFont typeface="Work Sans Medium"/>
              <a:buChar char="•"/>
            </a:pPr>
            <a:r>
              <a:rPr b="1" lang="en-US">
                <a:latin typeface="Work Sans"/>
                <a:ea typeface="Work Sans"/>
                <a:cs typeface="Work Sans"/>
                <a:sym typeface="Work Sans"/>
              </a:rPr>
              <a:t> </a:t>
            </a:r>
            <a:r>
              <a:rPr b="1" lang="en-US">
                <a:latin typeface="Work Sans"/>
                <a:ea typeface="Work Sans"/>
                <a:cs typeface="Work Sans"/>
                <a:sym typeface="Work Sans"/>
              </a:rPr>
              <a:t>Hyperinflation</a:t>
            </a:r>
            <a:r>
              <a:rPr lang="en-US"/>
              <a:t> occurs when excessive amounts of money are injected into the economy at a rate that surpasses the pace it can be repaid.</a:t>
            </a:r>
            <a:endParaRPr/>
          </a:p>
          <a:p>
            <a:pPr indent="-228600" lvl="0" marL="228600" rtl="0" algn="l">
              <a:lnSpc>
                <a:spcPct val="100000"/>
              </a:lnSpc>
              <a:spcBef>
                <a:spcPts val="1000"/>
              </a:spcBef>
              <a:spcAft>
                <a:spcPts val="0"/>
              </a:spcAft>
              <a:buClr>
                <a:srgbClr val="464669"/>
              </a:buClr>
              <a:buSzPts val="3600"/>
              <a:buFont typeface="Work Sans Medium"/>
              <a:buChar char="•"/>
            </a:pPr>
            <a:r>
              <a:rPr lang="en-US"/>
              <a:t> </a:t>
            </a:r>
            <a:r>
              <a:rPr b="1" lang="en-US">
                <a:latin typeface="Work Sans"/>
                <a:ea typeface="Work Sans"/>
                <a:cs typeface="Work Sans"/>
                <a:sym typeface="Work Sans"/>
              </a:rPr>
              <a:t>The Federal Reserve</a:t>
            </a:r>
            <a:r>
              <a:rPr lang="en-US">
                <a:latin typeface="Work Sans SemiBold"/>
                <a:ea typeface="Work Sans SemiBold"/>
                <a:cs typeface="Work Sans SemiBold"/>
                <a:sym typeface="Work Sans SemiBold"/>
              </a:rPr>
              <a:t> </a:t>
            </a:r>
            <a:r>
              <a:rPr lang="en-US"/>
              <a:t>adjusts interest rates to balance borrowing and economic growth, aiming to prevent both hyperinflation and deflation.</a:t>
            </a:r>
            <a:endParaRPr/>
          </a:p>
        </p:txBody>
      </p:sp>
      <p:sp>
        <p:nvSpPr>
          <p:cNvPr id="181" name="Google Shape;181;p18"/>
          <p:cNvSpPr/>
          <p:nvPr/>
        </p:nvSpPr>
        <p:spPr>
          <a:xfrm>
            <a:off x="4523850" y="6241025"/>
            <a:ext cx="3221700" cy="617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Medium"/>
              <a:ea typeface="Work Sans Medium"/>
              <a:cs typeface="Work Sans Medium"/>
              <a:sym typeface="Work Sans Medium"/>
            </a:endParaRPr>
          </a:p>
        </p:txBody>
      </p:sp>
      <p:pic>
        <p:nvPicPr>
          <p:cNvPr id="182" name="Google Shape;182;p18"/>
          <p:cNvPicPr preferRelativeResize="0"/>
          <p:nvPr/>
        </p:nvPicPr>
        <p:blipFill>
          <a:blip r:embed="rId3">
            <a:alphaModFix/>
          </a:blip>
          <a:stretch>
            <a:fillRect/>
          </a:stretch>
        </p:blipFill>
        <p:spPr>
          <a:xfrm>
            <a:off x="4549813" y="6231525"/>
            <a:ext cx="3076725" cy="510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xmlns:r="http://schemas.openxmlformats.org/officeDocument/2006/relationship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