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Barlow Condensed" panose="00000506000000000000" pitchFamily="2" charset="0"/>
      <p:regular r:id="rId20"/>
      <p:bold r:id="rId21"/>
      <p:italic r:id="rId22"/>
      <p:boldItalic r:id="rId23"/>
    </p:embeddedFont>
    <p:embeddedFont>
      <p:font typeface="Work Sans" pitchFamily="2" charset="0"/>
      <p:regular r:id="rId24"/>
      <p:bold r:id="rId25"/>
      <p:italic r:id="rId26"/>
      <p:boldItalic r:id="rId27"/>
    </p:embeddedFont>
    <p:embeddedFont>
      <p:font typeface="Work Sans Medium"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0m45lmi1QdoK/Iu1yzYG9u078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JOYe4c0dHJCdhBIpPGJLoACipQAEf_3j/edit?usp=sharing&amp;ouid=113487727776943636984&amp;rtpof=true&amp;sd=tru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sreports.congress.gov/product/pdf/R/R41540/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markets.ft.com/data/bonds/tearsheet/summary?s=US10Y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presentation/d/1JOYe4c0dHJCdhBIpPGJLoACipQAEf_3j/edit?usp=sharing&amp;ouid=113487727776943636984&amp;rtpof=true&amp;sd=tru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t.com/content/03a7f966-77a3-11e7-a3e8-60495fe6ca7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presentation is best preceded by </a:t>
            </a:r>
            <a:r>
              <a:rPr lang="en-US" u="sng">
                <a:solidFill>
                  <a:schemeClr val="hlink"/>
                </a:solidFill>
                <a:hlinkClick r:id="rId3"/>
              </a:rPr>
              <a:t>The Federal Reserve presentation.</a:t>
            </a: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Federal Reserve announced in March 2020 that it was </a:t>
            </a:r>
            <a:r>
              <a:rPr lang="en-US" b="1"/>
              <a:t>eliminating reserve requirements for all bank</a:t>
            </a:r>
            <a:r>
              <a:rPr lang="en-US"/>
              <a:t>s, allowing them to use cash previously held in reserve to extend credit and support the economy.</a:t>
            </a:r>
            <a:endParaRPr/>
          </a:p>
          <a:p>
            <a:pPr marL="0" lvl="0" indent="0" algn="l" rtl="0">
              <a:spcBef>
                <a:spcPts val="0"/>
              </a:spcBef>
              <a:spcAft>
                <a:spcPts val="0"/>
              </a:spcAft>
              <a:buClr>
                <a:schemeClr val="dk1"/>
              </a:buClr>
              <a:buSzPts val="1100"/>
              <a:buFont typeface="Arial"/>
              <a:buNone/>
            </a:pPr>
            <a:r>
              <a:rPr lang="en-US"/>
              <a:t>By eliminating these requirements, the Federal Reserve </a:t>
            </a:r>
            <a:r>
              <a:rPr lang="en-US" b="1"/>
              <a:t>aimed to provide banks with greater flexibility</a:t>
            </a:r>
            <a:r>
              <a:rPr lang="en-US"/>
              <a:t>, letting them inject more liquidity into the economy – crucial in dealing with the financial fallout of the COVID-19 pandemic.</a:t>
            </a:r>
            <a:endParaRPr/>
          </a:p>
          <a:p>
            <a:pPr marL="0" lvl="0" indent="0" algn="l" rtl="0">
              <a:spcBef>
                <a:spcPts val="0"/>
              </a:spcBef>
              <a:spcAft>
                <a:spcPts val="0"/>
              </a:spcAft>
              <a:buClr>
                <a:schemeClr val="dk1"/>
              </a:buClr>
              <a:buSzPts val="1100"/>
              <a:buFont typeface="Arial"/>
              <a:buNone/>
            </a:pPr>
            <a:r>
              <a:rPr lang="en-US"/>
              <a:t>This move was one among a suite of tactics used by the Fed to</a:t>
            </a:r>
            <a:r>
              <a:rPr lang="en-US" b="1"/>
              <a:t> counteract economic downturn due to the pandemic</a:t>
            </a:r>
            <a:r>
              <a:rPr lang="en-US"/>
              <a:t>, including slashing interest rates and launching numerous lending facilities.</a:t>
            </a:r>
            <a:endParaRPr/>
          </a:p>
          <a:p>
            <a:pPr marL="0" lvl="0" indent="0" algn="l" rtl="0">
              <a:spcBef>
                <a:spcPts val="0"/>
              </a:spcBef>
              <a:spcAft>
                <a:spcPts val="0"/>
              </a:spcAft>
              <a:buClr>
                <a:schemeClr val="dk1"/>
              </a:buClr>
              <a:buSzPts val="1100"/>
              <a:buFont typeface="Arial"/>
              <a:buNone/>
            </a:pPr>
            <a:r>
              <a:rPr lang="en-US"/>
              <a:t>Removal of the reserve requirement also reflected a long-term trend in macro-prudential regulation, as </a:t>
            </a:r>
            <a:r>
              <a:rPr lang="en-US" b="1"/>
              <a:t>the use of reserve requirements for monetary policy purposes has declined over time</a:t>
            </a:r>
            <a:r>
              <a:rPr lang="en-US"/>
              <a:t>, giving way to more direct instruments such as the influence of interest rates.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Continued on next slide.</a:t>
            </a:r>
            <a:endParaRPr/>
          </a:p>
        </p:txBody>
      </p:sp>
      <p:sp>
        <p:nvSpPr>
          <p:cNvPr id="199" name="Google Shape;1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Investors see bonds as a less profitable, encouraging  a return to other investments.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For students who are curious to know more about Quantitative Easing: </a:t>
            </a:r>
            <a:r>
              <a:rPr lang="en-US" sz="1100" u="sng">
                <a:solidFill>
                  <a:schemeClr val="hlink"/>
                </a:solidFill>
                <a:latin typeface="Arial"/>
                <a:ea typeface="Arial"/>
                <a:cs typeface="Arial"/>
                <a:sym typeface="Arial"/>
                <a:hlinkClick r:id="rId3"/>
              </a:rPr>
              <a:t>Quantitative Easing and the Growth in the Federal Reserve’s Balance Sheet (congress.gov)</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Image Reference: </a:t>
            </a:r>
            <a:r>
              <a:rPr lang="en-US" sz="1100" u="sng">
                <a:solidFill>
                  <a:schemeClr val="hlink"/>
                </a:solidFill>
                <a:latin typeface="Arial"/>
                <a:ea typeface="Arial"/>
                <a:cs typeface="Arial"/>
                <a:sym typeface="Arial"/>
                <a:hlinkClick r:id="rId4"/>
              </a:rPr>
              <a:t>US 10 year Treasury Bond, chart, prices - FT.com</a:t>
            </a:r>
            <a:r>
              <a:rPr lang="en-US"/>
              <a:t>, this chart is comparing the US 10-Year Treasury to the SPDR S&amp;P500 ETF</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09" name="Google Shape;20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a:solidFill>
                  <a:srgbClr val="002060"/>
                </a:solidFill>
              </a:rPr>
              <a:t>Inflation is the rate at which the general level of prices for goods and services is rising, while growth refers to an increase in economic activity, such as an increase in Gross Domestic Product (GDP). These two economic concepts often impact each other in significant ways.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Positive Side of Inflation: </a:t>
            </a:r>
            <a:r>
              <a:rPr lang="en-US">
                <a:solidFill>
                  <a:srgbClr val="002060"/>
                </a:solidFill>
              </a:rPr>
              <a:t>When the economy is growing, consumers are more willing to spend money, and businesses are more likely to invest and expand. This increased demand often leads to an increase in prices, in other words, inflation. In moderate amounts, this cycle can be a positive sign, signaling that the economy is strong.</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The Role of Borrowing:</a:t>
            </a:r>
            <a:r>
              <a:rPr lang="en-US">
                <a:solidFill>
                  <a:srgbClr val="002060"/>
                </a:solidFill>
              </a:rPr>
              <a:t> Borrowing is crucial to driving economic growth. Businesses often take loans to invest in expansion or new projects, which can create jobs, boost productivity, and thus stimulate economic growth. For individual consumers, borrowing might enable significant purchases such as homes or cars, contributing to overall economic activity.</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Spending's Influence:</a:t>
            </a:r>
            <a:r>
              <a:rPr lang="en-US">
                <a:solidFill>
                  <a:srgbClr val="002060"/>
                </a:solidFill>
              </a:rPr>
              <a:t> Consumer spending plays a crucial role in driving both inflation and growth. When consumers are confident about the economy and their personal financial situation, they tend to spend more. This increased demand can help businesses grow and can also lead to higher prices, i.e., inflation. </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The Inflation and Growth Tug of War: </a:t>
            </a:r>
            <a:r>
              <a:rPr lang="en-US">
                <a:solidFill>
                  <a:srgbClr val="002060"/>
                </a:solidFill>
              </a:rPr>
              <a:t>If inflation goes unchecked and becomes too high, it can harm economic growth. When prices rise rapidly, consumers' purchasing power can decrease, leading to reduced spending. This, in turn, can harm businesses and slow economic growth.</a:t>
            </a:r>
            <a:endParaRPr>
              <a:solidFill>
                <a:srgbClr val="002060"/>
              </a:solidFill>
            </a:endParaRPr>
          </a:p>
          <a:p>
            <a:pPr marL="0" lvl="0" indent="0" algn="l" rtl="0">
              <a:spcBef>
                <a:spcPts val="0"/>
              </a:spcBef>
              <a:spcAft>
                <a:spcPts val="0"/>
              </a:spcAft>
              <a:buClr>
                <a:schemeClr val="dk1"/>
              </a:buClr>
              <a:buSzPts val="1100"/>
              <a:buFont typeface="Arial"/>
              <a:buNone/>
            </a:pPr>
            <a:endParaRPr>
              <a:solidFill>
                <a:srgbClr val="002060"/>
              </a:solidFill>
            </a:endParaRPr>
          </a:p>
          <a:p>
            <a:pPr marL="0" lvl="0" indent="0" algn="l" rtl="0">
              <a:spcBef>
                <a:spcPts val="0"/>
              </a:spcBef>
              <a:spcAft>
                <a:spcPts val="0"/>
              </a:spcAft>
              <a:buClr>
                <a:schemeClr val="dk1"/>
              </a:buClr>
              <a:buSzPts val="1100"/>
              <a:buFont typeface="Arial"/>
              <a:buNone/>
            </a:pPr>
            <a:endParaRPr>
              <a:solidFill>
                <a:srgbClr val="002060"/>
              </a:solidFill>
            </a:endParaRPr>
          </a:p>
          <a:p>
            <a:pPr marL="0" marR="0" lvl="0" indent="0" algn="l" rtl="0">
              <a:lnSpc>
                <a:spcPct val="100000"/>
              </a:lnSpc>
              <a:spcBef>
                <a:spcPts val="0"/>
              </a:spcBef>
              <a:spcAft>
                <a:spcPts val="0"/>
              </a:spcAft>
              <a:buClr>
                <a:srgbClr val="002060"/>
              </a:buClr>
              <a:buSzPts val="1200"/>
              <a:buFont typeface="Calibri"/>
              <a:buNone/>
            </a:pPr>
            <a:endParaRPr>
              <a:solidFill>
                <a:srgbClr val="002060"/>
              </a:solidFill>
            </a:endParaRPr>
          </a:p>
          <a:p>
            <a:pPr marL="0" lvl="0" indent="0" algn="l" rtl="0">
              <a:spcBef>
                <a:spcPts val="0"/>
              </a:spcBef>
              <a:spcAft>
                <a:spcPts val="0"/>
              </a:spcAft>
              <a:buNone/>
            </a:pP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060"/>
              </a:buClr>
              <a:buSzPts val="1200"/>
              <a:buFont typeface="Calibri"/>
              <a:buNone/>
            </a:pPr>
            <a:r>
              <a:rPr lang="en-US" b="1"/>
              <a:t>Inflow of Money &amp; Inflation: </a:t>
            </a:r>
            <a:r>
              <a:rPr lang="en-US"/>
              <a:t>Inflation is primarily a function of supply and demand. If more money enters the economy (increased supply) without a corresponding increase in goods and services (demand), it can lead to inflation, as there is more money chasing the same amount of goods.</a:t>
            </a:r>
            <a:endParaRPr/>
          </a:p>
          <a:p>
            <a:pPr marL="0" lvl="0" indent="0" algn="l" rtl="0">
              <a:spcBef>
                <a:spcPts val="0"/>
              </a:spcBef>
              <a:spcAft>
                <a:spcPts val="0"/>
              </a:spcAft>
              <a:buClr>
                <a:schemeClr val="dk1"/>
              </a:buClr>
              <a:buSzPts val="1100"/>
              <a:buFont typeface="Arial"/>
              <a:buNone/>
            </a:pPr>
            <a:r>
              <a:rPr lang="en-US" b="1"/>
              <a:t>Timing of Money Supply:</a:t>
            </a:r>
            <a:r>
              <a:rPr lang="en-US"/>
              <a:t> The timing of money entering the economy is critical. If new money is created and enters the economy too quickly, it can cause inflation to spike. This is because the increase in money supply might outstrip the economy's capacity to produce more goods and services.</a:t>
            </a:r>
            <a:endParaRPr/>
          </a:p>
          <a:p>
            <a:pPr marL="0" lvl="0" indent="0" algn="l" rtl="0">
              <a:spcBef>
                <a:spcPts val="0"/>
              </a:spcBef>
              <a:spcAft>
                <a:spcPts val="0"/>
              </a:spcAft>
              <a:buClr>
                <a:schemeClr val="dk1"/>
              </a:buClr>
              <a:buSzPts val="1100"/>
              <a:buFont typeface="Arial"/>
              <a:buNone/>
            </a:pPr>
            <a:r>
              <a:rPr lang="en-US" b="1"/>
              <a:t>Short-Term vs. Long-Term Effects:</a:t>
            </a:r>
            <a:r>
              <a:rPr lang="en-US"/>
              <a:t> In the short term, an influx of money can stimulate economic growth by increasing spending. People have more money to buy goods and services, leading to higher demand, which can boost production and create jobs. However, if the money supply continues to expand without corresponding increases in output, over the long term it will lead to inflation as more money is available to purchase the same amount of goods and services.</a:t>
            </a:r>
            <a:endParaRPr/>
          </a:p>
          <a:p>
            <a:pPr marL="0" lvl="0" indent="0" algn="l" rtl="0">
              <a:spcBef>
                <a:spcPts val="0"/>
              </a:spcBef>
              <a:spcAft>
                <a:spcPts val="0"/>
              </a:spcAft>
              <a:buClr>
                <a:schemeClr val="dk1"/>
              </a:buClr>
              <a:buSzPts val="1100"/>
              <a:buFont typeface="Arial"/>
              <a:buNone/>
            </a:pPr>
            <a:r>
              <a:rPr lang="en-US" b="1"/>
              <a:t>Role of Monetary Policy: </a:t>
            </a:r>
            <a:r>
              <a:rPr lang="en-US"/>
              <a:t>It's vital to note that central banks play an important role here. They carefully manage and time the introduction of new money into the economy in an effort to stimulate growth without causing high inflation. This delicate balancing act is a fundamental aspect of monetary policy.</a:t>
            </a:r>
            <a:endParaRPr sz="1100">
              <a:highlight>
                <a:srgbClr val="FFFFFF"/>
              </a:highlight>
              <a:latin typeface="Arial"/>
              <a:ea typeface="Arial"/>
              <a:cs typeface="Arial"/>
              <a:sym typeface="Arial"/>
            </a:endParaRPr>
          </a:p>
          <a:p>
            <a:pPr marL="0" lvl="0" indent="0" algn="l" rtl="0">
              <a:spcBef>
                <a:spcPts val="0"/>
              </a:spcBef>
              <a:spcAft>
                <a:spcPts val="0"/>
              </a:spcAft>
              <a:buClr>
                <a:srgbClr val="002060"/>
              </a:buClr>
              <a:buSzPts val="1200"/>
              <a:buFont typeface="Calibri"/>
              <a:buNone/>
            </a:pPr>
            <a:endParaRPr/>
          </a:p>
          <a:p>
            <a:pPr marL="0" lvl="0" indent="0" algn="l" rtl="0">
              <a:spcBef>
                <a:spcPts val="0"/>
              </a:spcBef>
              <a:spcAft>
                <a:spcPts val="0"/>
              </a:spcAft>
              <a:buClr>
                <a:srgbClr val="002060"/>
              </a:buClr>
              <a:buSzPts val="1200"/>
              <a:buFont typeface="Calibri"/>
              <a:buNone/>
            </a:pPr>
            <a:endParaRPr/>
          </a:p>
          <a:p>
            <a:pPr marL="0" lvl="0" indent="0" algn="l" rtl="0">
              <a:spcBef>
                <a:spcPts val="0"/>
              </a:spcBef>
              <a:spcAft>
                <a:spcPts val="0"/>
              </a:spcAft>
              <a:buNone/>
            </a:pPr>
            <a:endParaRPr/>
          </a:p>
        </p:txBody>
      </p:sp>
      <p:sp>
        <p:nvSpPr>
          <p:cNvPr id="230" name="Google Shape;2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Interest Rate Manipulation:</a:t>
            </a:r>
            <a:r>
              <a:rPr lang="en-US"/>
              <a:t> Interest rates are a primary tool used by central banks to manage both growth and inflation. Lowering rates tends to stimulate economic growth by making borrowing cheaper, which can encourage businesses to invest and consumers to spend. Conversely, raising rates can help control inflation by making borrowing more expensive, which can cool an overheating economy. However, once interest rates hit zero or near-zero levels, the effectiveness of this tool is potentially reduced and can lead to a liquidity trap. </a:t>
            </a:r>
            <a:endParaRPr/>
          </a:p>
          <a:p>
            <a:pPr marL="0" lvl="0" indent="0" algn="l" rtl="0">
              <a:spcBef>
                <a:spcPts val="0"/>
              </a:spcBef>
              <a:spcAft>
                <a:spcPts val="0"/>
              </a:spcAft>
              <a:buClr>
                <a:schemeClr val="dk1"/>
              </a:buClr>
              <a:buSzPts val="1100"/>
              <a:buFont typeface="Arial"/>
              <a:buNone/>
            </a:pPr>
            <a:r>
              <a:rPr lang="en-US" b="1"/>
              <a:t>Reserve Requirements:</a:t>
            </a:r>
            <a:r>
              <a:rPr lang="en-US"/>
              <a:t> By changing the reserve requirements, a central bank can influence the amount of money banks can loan out, thus influencing the money supply. Higher reserve requirements reduce the money supply which may help manage inflation, while lower reserves can boost the money supply aiding economic growth. This tool, however, is used infrequently and more so in developing economies. </a:t>
            </a:r>
            <a:endParaRPr/>
          </a:p>
          <a:p>
            <a:pPr marL="0" lvl="0" indent="0" algn="l" rtl="0">
              <a:spcBef>
                <a:spcPts val="0"/>
              </a:spcBef>
              <a:spcAft>
                <a:spcPts val="0"/>
              </a:spcAft>
              <a:buClr>
                <a:schemeClr val="dk1"/>
              </a:buClr>
              <a:buSzPts val="1100"/>
              <a:buFont typeface="Arial"/>
              <a:buNone/>
            </a:pPr>
            <a:r>
              <a:rPr lang="en-US" b="1"/>
              <a:t>Bond Buying (Quantitative Easing)</a:t>
            </a:r>
            <a:r>
              <a:rPr lang="en-US"/>
              <a:t>: Buying bonds increases the money supply and typically lowers longer-term interest rates, which can stimulate economic growth. This strategy, however, can risk inflating asset price bubbles, and if not managed correctly, can potentially lead to higher inflation.</a:t>
            </a:r>
            <a:endParaRPr/>
          </a:p>
          <a:p>
            <a:pPr marL="0" lvl="0" indent="0" algn="l" rtl="0">
              <a:spcBef>
                <a:spcPts val="0"/>
              </a:spcBef>
              <a:spcAft>
                <a:spcPts val="0"/>
              </a:spcAft>
              <a:buClr>
                <a:schemeClr val="dk1"/>
              </a:buClr>
              <a:buSzPts val="1100"/>
              <a:buFont typeface="Arial"/>
              <a:buNone/>
            </a:pPr>
            <a:r>
              <a:rPr lang="en-US"/>
              <a:t>In recent years, due to the low interest rate environment, central banks have been relying more heavily on so-called "unconventional monetary policy tools" such as quantitative easing. While these tools continue to hold importance, it's increasingly acknowledged that they cannot singlehandedly achieve economic growth and inflation control, especially in challenging economic circumstances. Thus, they need to be part of a broader, more flexible toolkit that includes fiscal policy measures.</a:t>
            </a:r>
            <a:endParaRPr/>
          </a:p>
          <a:p>
            <a:pPr marL="0" lvl="0" indent="0" algn="l" rtl="0">
              <a:spcBef>
                <a:spcPts val="0"/>
              </a:spcBef>
              <a:spcAft>
                <a:spcPts val="0"/>
              </a:spcAft>
              <a:buNone/>
            </a:pPr>
            <a:endParaRPr/>
          </a:p>
        </p:txBody>
      </p:sp>
      <p:sp>
        <p:nvSpPr>
          <p:cNvPr id="239" name="Google Shape;2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rgbClr val="002060"/>
                </a:solidFill>
              </a:rPr>
              <a:t>Monetary Policy and the Stock Market:</a:t>
            </a:r>
            <a:r>
              <a:rPr lang="en-US">
                <a:solidFill>
                  <a:srgbClr val="002060"/>
                </a:solidFill>
              </a:rPr>
              <a:t> Traditionally, the primary objective of monetary policy has been to maintain economic stability by controlling inflation and supporting job growth. However, with the recent economic crises and the implementation of quantitative easing, the relationship between monetary policy and the stock market has evolved significantly. </a:t>
            </a:r>
            <a:r>
              <a:rPr lang="en-US" b="1">
                <a:solidFill>
                  <a:srgbClr val="002060"/>
                </a:solidFill>
              </a:rPr>
              <a:t>Quantitative easing (QE)</a:t>
            </a:r>
            <a:r>
              <a:rPr lang="en-US">
                <a:solidFill>
                  <a:srgbClr val="002060"/>
                </a:solidFill>
              </a:rPr>
              <a:t> involves the purchase of long-term securities by central banks to infuse liquidity into the economy. This lowers long-term interest rates, leading to cheaper borrowing costs. While this is intended to stimulate economic growth, it has also led to a surge in asset prices, including the stock market in recent times. </a:t>
            </a:r>
            <a:endParaRPr>
              <a:solidFill>
                <a:srgbClr val="002060"/>
              </a:solidFill>
            </a:endParaRPr>
          </a:p>
          <a:p>
            <a:pPr marL="0" lvl="0" indent="0" algn="l" rtl="0">
              <a:spcBef>
                <a:spcPts val="0"/>
              </a:spcBef>
              <a:spcAft>
                <a:spcPts val="0"/>
              </a:spcAft>
              <a:buSzPts val="1100"/>
              <a:buNone/>
            </a:pPr>
            <a:r>
              <a:rPr lang="en-US" b="1">
                <a:solidFill>
                  <a:srgbClr val="002060"/>
                </a:solidFill>
              </a:rPr>
              <a:t>Bond-Buying and the Stock Market:</a:t>
            </a:r>
            <a:r>
              <a:rPr lang="en-US">
                <a:solidFill>
                  <a:srgbClr val="002060"/>
                </a:solidFill>
              </a:rPr>
              <a:t> Lower interest rates can make bonds less attractive compared to stocks, resulting in a shift of investors from bonds to equities, which can inflate stock prices. This effect has been observed following rounds of QE after the global financial crisis and during the COVID-19 pandemic, with stock markets soaring even as the broader economy faced challenges.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Unintended Consequences: </a:t>
            </a:r>
            <a:r>
              <a:rPr lang="en-US">
                <a:solidFill>
                  <a:srgbClr val="002060"/>
                </a:solidFill>
              </a:rPr>
              <a:t>While bond buying and other monetary policy measures have aided economic recovery, they can also contribute to potential market instability. The surge in stock prices may not always reflect underlying economic fundamentals and can </a:t>
            </a:r>
            <a:r>
              <a:rPr lang="en-US" b="1">
                <a:solidFill>
                  <a:srgbClr val="002060"/>
                </a:solidFill>
              </a:rPr>
              <a:t>lead to overvaluation</a:t>
            </a:r>
            <a:r>
              <a:rPr lang="en-US">
                <a:solidFill>
                  <a:srgbClr val="002060"/>
                </a:solidFill>
              </a:rPr>
              <a:t>, which could pose stability risks if a market correction occurs.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Wealth Disparity: </a:t>
            </a:r>
            <a:r>
              <a:rPr lang="en-US">
                <a:solidFill>
                  <a:srgbClr val="002060"/>
                </a:solidFill>
              </a:rPr>
              <a:t>Another unintended consequence is the potential to exacerbate wealth disparity. Those with already substantial financial assets, including stocks, tend to benefit more from these rising asset prices, leading to increased wealth inequality.</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Balancing Act:</a:t>
            </a:r>
            <a:r>
              <a:rPr lang="en-US">
                <a:solidFill>
                  <a:srgbClr val="002060"/>
                </a:solidFill>
              </a:rPr>
              <a:t> Central banks thus face a complex balancing act. While QE and low interest rates can be necessary for economic recovery, managing the potential side effects, such as inflated asset prices and wealth inequality, is challenging.</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The Future of Monetary Policy:</a:t>
            </a:r>
            <a:r>
              <a:rPr lang="en-US">
                <a:solidFill>
                  <a:srgbClr val="002060"/>
                </a:solidFill>
              </a:rPr>
              <a:t> The evolving relationship between monetary policy and stock markets underlines the need for careful and considered policy decisions. In addition to traditional measures, consideration of macroprudential tools that aim to mitigate risks to the broader financial system is increasingly important. Monitoring market conditions, adjusting policies as needed, and clear communication will be key to maintaining market stability while supporting economic recovery.</a:t>
            </a:r>
            <a:endParaRPr>
              <a:solidFill>
                <a:srgbClr val="002060"/>
              </a:solidFill>
            </a:endParaRPr>
          </a:p>
          <a:p>
            <a:pPr marL="0" lvl="0" indent="0" algn="l" rtl="0">
              <a:spcBef>
                <a:spcPts val="0"/>
              </a:spcBef>
              <a:spcAft>
                <a:spcPts val="0"/>
              </a:spcAft>
              <a:buNone/>
            </a:pPr>
            <a:endParaRPr>
              <a:solidFill>
                <a:srgbClr val="002060"/>
              </a:solidFill>
            </a:endParaRPr>
          </a:p>
          <a:p>
            <a:pPr marL="0" lvl="0" indent="0" algn="l" rtl="0">
              <a:spcBef>
                <a:spcPts val="0"/>
              </a:spcBef>
              <a:spcAft>
                <a:spcPts val="0"/>
              </a:spcAft>
              <a:buNone/>
            </a:pPr>
            <a:endParaRPr/>
          </a:p>
        </p:txBody>
      </p:sp>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27000" algn="l" rtl="0">
              <a:spcBef>
                <a:spcPts val="0"/>
              </a:spcBef>
              <a:spcAft>
                <a:spcPts val="0"/>
              </a:spcAft>
              <a:buSzPts val="1400"/>
              <a:buChar char="•"/>
            </a:pPr>
            <a:r>
              <a:rPr lang="en-US"/>
              <a:t>Monetary policy is one of the ways the government tries to influence the economy in the United States.</a:t>
            </a:r>
            <a:endParaRPr/>
          </a:p>
          <a:p>
            <a:pPr marL="228600" lvl="0" indent="-127000" algn="l" rtl="0">
              <a:spcBef>
                <a:spcPts val="0"/>
              </a:spcBef>
              <a:spcAft>
                <a:spcPts val="0"/>
              </a:spcAft>
              <a:buSzPts val="1400"/>
              <a:buChar char="•"/>
            </a:pPr>
            <a:r>
              <a:rPr lang="en-US"/>
              <a:t>The Federal Reserve Bank sets monetary policy with the goals of encouraging economic growth and controlling inflation.</a:t>
            </a:r>
            <a:endParaRPr/>
          </a:p>
          <a:p>
            <a:pPr marL="228600" lvl="0" indent="-127000" algn="l" rtl="0">
              <a:spcBef>
                <a:spcPts val="0"/>
              </a:spcBef>
              <a:spcAft>
                <a:spcPts val="0"/>
              </a:spcAft>
              <a:buSzPts val="1400"/>
              <a:buChar char="•"/>
            </a:pPr>
            <a:r>
              <a:rPr lang="en-US"/>
              <a:t>Inflation and growth are closely related, as borrowing and spending increase the money supply and can lead to inflation.</a:t>
            </a:r>
            <a:endParaRPr/>
          </a:p>
          <a:p>
            <a:pPr marL="228600" lvl="0" indent="-127000" algn="l" rtl="0">
              <a:spcBef>
                <a:spcPts val="0"/>
              </a:spcBef>
              <a:spcAft>
                <a:spcPts val="0"/>
              </a:spcAft>
              <a:buSzPts val="1400"/>
              <a:buChar char="•"/>
            </a:pPr>
            <a:r>
              <a:rPr lang="en-US"/>
              <a:t>The Federal Reserve has three tools for implementing monetary policy: manipulating interest rates, changing reserve requirements for banks, and bond buying (quantitative easing).</a:t>
            </a:r>
            <a:endParaRPr/>
          </a:p>
        </p:txBody>
      </p:sp>
      <p:sp>
        <p:nvSpPr>
          <p:cNvPr id="257" name="Google Shape;2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 simple definition before diving into more detail on the following slides.</a:t>
            </a: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a:t>Liquidity</a:t>
            </a:r>
            <a:r>
              <a:rPr lang="en-US"/>
              <a:t> refers to the ease with which an asset or investment can be quickly bought or sold without affecting its price.</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100"/>
              <a:buFont typeface="Arial"/>
              <a:buNone/>
            </a:pPr>
            <a:r>
              <a:rPr lang="en-US" b="1"/>
              <a:t>M0 (a.k.a  monetary base</a:t>
            </a:r>
            <a:r>
              <a:rPr lang="en-US"/>
              <a:t>) represents </a:t>
            </a:r>
            <a:r>
              <a:rPr lang="en-US" b="1"/>
              <a:t>all physical currency and coinage that is circulating within the economy</a:t>
            </a:r>
            <a:r>
              <a:rPr lang="en-US"/>
              <a:t>. This includes the cash in people's pockets, purses, home safes, as well as the cash resting in bank vaults. Additionally, it covers coins used for exchange in an economy. </a:t>
            </a:r>
            <a:endParaRPr/>
          </a:p>
          <a:p>
            <a:pPr marL="0" lvl="0" indent="0" algn="l" rtl="0">
              <a:spcBef>
                <a:spcPts val="0"/>
              </a:spcBef>
              <a:spcAft>
                <a:spcPts val="0"/>
              </a:spcAft>
              <a:buClr>
                <a:schemeClr val="dk1"/>
              </a:buClr>
              <a:buSzPts val="1100"/>
              <a:buFont typeface="Arial"/>
              <a:buNone/>
            </a:pPr>
            <a:r>
              <a:rPr lang="en-US" b="1"/>
              <a:t>For example:</a:t>
            </a:r>
            <a:r>
              <a:rPr lang="en-US"/>
              <a:t> if Susan has $50 in her wallet, and her bank has $5,000 in its vault, and Tom has $200 in his piggy bank at home, the M0 money supply is $5,250.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M1</a:t>
            </a:r>
            <a:r>
              <a:rPr lang="en-US"/>
              <a:t> is a narrow measure of money's function as a medium of exchange. It entails </a:t>
            </a:r>
            <a:r>
              <a:rPr lang="en-US" b="1"/>
              <a:t>all physical currency (like M0) but additionally includes checking deposits</a:t>
            </a:r>
            <a:r>
              <a:rPr lang="en-US"/>
              <a:t>. Checking deposits are bank accounts that allow very liquid access including access via checks, debit transactions, and e-transfers.</a:t>
            </a:r>
            <a:endParaRPr/>
          </a:p>
          <a:p>
            <a:pPr marL="0" lvl="0" indent="0" algn="l" rtl="0">
              <a:spcBef>
                <a:spcPts val="0"/>
              </a:spcBef>
              <a:spcAft>
                <a:spcPts val="0"/>
              </a:spcAft>
              <a:buClr>
                <a:schemeClr val="dk1"/>
              </a:buClr>
              <a:buSzPts val="1100"/>
              <a:buFont typeface="Arial"/>
              <a:buNone/>
            </a:pPr>
            <a:r>
              <a:rPr lang="en-US" b="1"/>
              <a:t>For example:</a:t>
            </a:r>
            <a:r>
              <a:rPr lang="en-US"/>
              <a:t>  if Susan has $50 in cash and $70 in her checking account, and Tom has $200 cash and $1,000 in his checking account, the M1 money supply here is $1,320.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M2</a:t>
            </a:r>
            <a:r>
              <a:rPr lang="en-US"/>
              <a:t> includes M1 plus short-term time deposits in banks, certain money market funds, and savings deposits. It basically widely measures </a:t>
            </a:r>
            <a:r>
              <a:rPr lang="en-US" b="1"/>
              <a:t>the supply of financial assets redeemable at short notice</a:t>
            </a:r>
            <a:r>
              <a:rPr lang="en-US"/>
              <a:t>.</a:t>
            </a:r>
            <a:endParaRPr/>
          </a:p>
          <a:p>
            <a:pPr marL="0" lvl="0" indent="0" algn="l" rtl="0">
              <a:spcBef>
                <a:spcPts val="0"/>
              </a:spcBef>
              <a:spcAft>
                <a:spcPts val="0"/>
              </a:spcAft>
              <a:buClr>
                <a:schemeClr val="dk1"/>
              </a:buClr>
              <a:buSzPts val="1100"/>
              <a:buFont typeface="Arial"/>
              <a:buNone/>
            </a:pPr>
            <a:r>
              <a:rPr lang="en-US" b="1"/>
              <a:t>For example:</a:t>
            </a:r>
            <a:r>
              <a:rPr lang="en-US"/>
              <a:t> let's add Diane to our scenario. Diane has $300 cash, $2,000 in her checking account, and $5,000 in her saving account. Combining Susan's, Tom's, and Diane's money supplies, we have an M2 money supply of $8,620.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M3</a:t>
            </a:r>
            <a:r>
              <a:rPr lang="en-US"/>
              <a:t>, the broadest measure of money, </a:t>
            </a:r>
            <a:r>
              <a:rPr lang="en-US" b="1"/>
              <a:t>encompasses M0, M1, M2, and all other financial assets that can be quickly converted into M1 or M2</a:t>
            </a:r>
            <a:r>
              <a:rPr lang="en-US"/>
              <a:t>. This can include large time deposits, institutional money market funds, short-term repurchase agreements, and other larger liquid assets.</a:t>
            </a:r>
            <a:endParaRPr/>
          </a:p>
          <a:p>
            <a:pPr marL="0" lvl="0" indent="0" algn="l" rtl="0">
              <a:spcBef>
                <a:spcPts val="0"/>
              </a:spcBef>
              <a:spcAft>
                <a:spcPts val="0"/>
              </a:spcAft>
              <a:buClr>
                <a:schemeClr val="dk1"/>
              </a:buClr>
              <a:buSzPts val="1100"/>
              <a:buFont typeface="Arial"/>
              <a:buNone/>
            </a:pPr>
            <a:r>
              <a:rPr lang="en-US" b="1"/>
              <a:t>For example:</a:t>
            </a:r>
            <a:r>
              <a:rPr lang="en-US"/>
              <a:t> let's add John. John has $500 cash, $2,500 in his checking account, $7,000 in his savings account, and $12,000 in money market accounts. Adding to the M2 money supply of $8,620 we calculated earlier, the total for M3 money supply would be $30,620.</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see </a:t>
            </a:r>
            <a:r>
              <a:rPr lang="en-US" u="sng">
                <a:solidFill>
                  <a:schemeClr val="hlink"/>
                </a:solidFill>
                <a:hlinkClick r:id="rId3"/>
              </a:rPr>
              <a:t>The Federal Reserve presentation</a:t>
            </a:r>
            <a:r>
              <a:rPr lang="en-US"/>
              <a:t> for more information.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Image Reference: Bloomberg, </a:t>
            </a:r>
            <a:r>
              <a:rPr lang="en-US" sz="1100" u="sng">
                <a:solidFill>
                  <a:schemeClr val="hlink"/>
                </a:solidFill>
                <a:latin typeface="Arial"/>
                <a:ea typeface="Arial"/>
                <a:cs typeface="Arial"/>
                <a:sym typeface="Arial"/>
                <a:hlinkClick r:id="rId4"/>
              </a:rPr>
              <a:t>Lessons from the credit crunch (ft.com)</a:t>
            </a:r>
            <a:endParaRPr/>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chemeClr val="dk1"/>
              </a:buClr>
              <a:buSzPts val="1200"/>
              <a:buFont typeface="Arial"/>
              <a:buNone/>
            </a:pPr>
            <a:r>
              <a:rPr lang="en-US"/>
              <a:t>Borrowing acts as a catalyst for businesses to expand, invest in infrastructure, hire more employees, and fuel innovation. </a:t>
            </a:r>
            <a:endParaRPr/>
          </a:p>
          <a:p>
            <a:pPr marL="76200" lvl="0" indent="0" algn="l" rtl="0">
              <a:spcBef>
                <a:spcPts val="0"/>
              </a:spcBef>
              <a:spcAft>
                <a:spcPts val="0"/>
              </a:spcAft>
              <a:buClr>
                <a:schemeClr val="dk1"/>
              </a:buClr>
              <a:buSzPts val="1200"/>
              <a:buFont typeface="Arial"/>
              <a:buNone/>
            </a:pPr>
            <a:r>
              <a:rPr lang="en-US" b="1"/>
              <a:t>For example</a:t>
            </a:r>
            <a:r>
              <a:rPr lang="en-US"/>
              <a:t>: if a tech startup borrows $1 million to develop an innovative product, this loan paves the way for production, job creation, and eventually, economic growth.  </a:t>
            </a:r>
            <a:endParaRPr/>
          </a:p>
          <a:p>
            <a:pPr marL="76200" lvl="0" indent="0" algn="l" rtl="0">
              <a:spcBef>
                <a:spcPts val="0"/>
              </a:spcBef>
              <a:spcAft>
                <a:spcPts val="0"/>
              </a:spcAft>
              <a:buClr>
                <a:schemeClr val="dk1"/>
              </a:buClr>
              <a:buSzPts val="1200"/>
              <a:buFont typeface="Arial"/>
              <a:buNone/>
            </a:pPr>
            <a:endParaRPr/>
          </a:p>
          <a:p>
            <a:pPr marL="76200" lvl="0" indent="0" algn="l" rtl="0">
              <a:spcBef>
                <a:spcPts val="0"/>
              </a:spcBef>
              <a:spcAft>
                <a:spcPts val="0"/>
              </a:spcAft>
              <a:buClr>
                <a:schemeClr val="dk1"/>
              </a:buClr>
              <a:buSzPts val="1200"/>
              <a:buFont typeface="Arial"/>
              <a:buNone/>
            </a:pPr>
            <a:r>
              <a:rPr lang="en-US"/>
              <a:t>As the economy grows, it nurtures confidence in the economic climate and encourages businesses to borrow and invest more. If a company sees its profits grow, it's likely to take on more debt for expansion knowing it can pay it off. When new loans are issued, they add to the supply of money in circulation because banks create new money whenever they loan. If the amount of loans is increasing, the money supply grows.</a:t>
            </a:r>
            <a:endParaRPr/>
          </a:p>
          <a:p>
            <a:pPr marL="76200" lvl="0" indent="0" algn="l" rtl="0">
              <a:spcBef>
                <a:spcPts val="0"/>
              </a:spcBef>
              <a:spcAft>
                <a:spcPts val="0"/>
              </a:spcAft>
              <a:buClr>
                <a:schemeClr val="dk1"/>
              </a:buClr>
              <a:buSzPts val="1200"/>
              <a:buFont typeface="Arial"/>
              <a:buNone/>
            </a:pPr>
            <a:endParaRPr/>
          </a:p>
          <a:p>
            <a:pPr marL="76200" lvl="0" indent="0" algn="l" rtl="0">
              <a:spcBef>
                <a:spcPts val="0"/>
              </a:spcBef>
              <a:spcAft>
                <a:spcPts val="0"/>
              </a:spcAft>
              <a:buClr>
                <a:schemeClr val="dk1"/>
              </a:buClr>
              <a:buSzPts val="1200"/>
              <a:buFont typeface="Arial"/>
              <a:buNone/>
            </a:pPr>
            <a:r>
              <a:rPr lang="en-US"/>
              <a:t>An increase in the money supply can lead to some inflation. This is because when more money is in circulation whilst the amount of goods and services stays the same, prices can rise. </a:t>
            </a:r>
            <a:endParaRPr/>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chemeClr val="dk1"/>
              </a:buClr>
              <a:buSzPts val="1200"/>
              <a:buFont typeface="Arial"/>
              <a:buNone/>
            </a:pPr>
            <a:r>
              <a:rPr lang="en-US"/>
              <a:t>Another example: if a business takes a large loan to expand its manufacturing capability over the next two years. In the immediate term, the loan increases the money supply, potentially elevating prices slightly. However, when the manufacturing plant is finished and starts producing more goods, this can offset the earlier inflation by increasing the overall supply of goods. </a:t>
            </a:r>
            <a:endParaRPr/>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Federal Reserve uses monetary policy to balance inflation and growth. Encouraging business expansion while curbing runaway inflation (hyperinflation). Here are some examples from around the world where this happened and how the local governments responded.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a:t>Germany (1923):</a:t>
            </a:r>
            <a:r>
              <a:rPr lang="en-US"/>
              <a:t> The Weimar Republic printed massive amounts of money to pay off war debts, which led to hyperinflation, with prices doubling every 3.7 days at its peak. The government introduced the Rentenmark, a new currency backed by real estate, to replace the volatile Reichsmark and stabilize the economy.</a:t>
            </a:r>
            <a:endParaRPr/>
          </a:p>
          <a:p>
            <a:pPr marL="0" lvl="0" indent="0" algn="l" rtl="0">
              <a:spcBef>
                <a:spcPts val="0"/>
              </a:spcBef>
              <a:spcAft>
                <a:spcPts val="0"/>
              </a:spcAft>
              <a:buClr>
                <a:schemeClr val="dk1"/>
              </a:buClr>
              <a:buSzPts val="1100"/>
              <a:buFont typeface="Arial"/>
              <a:buNone/>
            </a:pPr>
            <a:r>
              <a:rPr lang="en-US" b="1"/>
              <a:t>Zimbabwe (2000s):</a:t>
            </a:r>
            <a:r>
              <a:rPr lang="en-US"/>
              <a:t> The government began to print money to pay for its war in Congo and domestic programs. By 2008, annual inflation had reached over 231 million percent. Zimbabwe abandoned its national currency in 2009 and allowed the use of foreign currencies like the US dollar and the South African rand.</a:t>
            </a:r>
            <a:endParaRPr/>
          </a:p>
          <a:p>
            <a:pPr marL="0" lvl="0" indent="0" algn="l" rtl="0">
              <a:spcBef>
                <a:spcPts val="0"/>
              </a:spcBef>
              <a:spcAft>
                <a:spcPts val="0"/>
              </a:spcAft>
              <a:buClr>
                <a:schemeClr val="dk1"/>
              </a:buClr>
              <a:buSzPts val="1100"/>
              <a:buFont typeface="Arial"/>
              <a:buNone/>
            </a:pPr>
            <a:r>
              <a:rPr lang="en-US" b="1"/>
              <a:t>Argentina (1989-1990):</a:t>
            </a:r>
            <a:r>
              <a:rPr lang="en-US"/>
              <a:t> Poor economic policies and extensive monetary growth led to inflation rates of over 5000%. In response, Argentina introduced a new currency, the Austral. Ultimately, it had to implement drastic measures, such as pegging the Argentine peso to the US dollar in 1991.</a:t>
            </a:r>
            <a:endParaRPr/>
          </a:p>
          <a:p>
            <a:pPr marL="0" lvl="0" indent="0" algn="l" rtl="0">
              <a:spcBef>
                <a:spcPts val="0"/>
              </a:spcBef>
              <a:spcAft>
                <a:spcPts val="0"/>
              </a:spcAft>
              <a:buClr>
                <a:schemeClr val="dk1"/>
              </a:buClr>
              <a:buSzPts val="1100"/>
              <a:buFont typeface="Arial"/>
              <a:buNone/>
            </a:pPr>
            <a:r>
              <a:rPr lang="en-US" b="1"/>
              <a:t>Venezuela (2010s):</a:t>
            </a:r>
            <a:r>
              <a:rPr lang="en-US"/>
              <a:t> High inflation started with the fall of oil prices and the government's decision to start printing more money. By 2018, inflation had risen to 130,060% and in 2020, it reached a peak of over 6,500%. Venezuela issued a new currency, Bolivar Soberano, to replace Bolivar Fuerte, to counter hyperinflation.</a:t>
            </a:r>
            <a:endParaRPr/>
          </a:p>
          <a:p>
            <a:pPr marL="0" lvl="0" indent="0" algn="l" rtl="0">
              <a:spcBef>
                <a:spcPts val="0"/>
              </a:spcBef>
              <a:spcAft>
                <a:spcPts val="0"/>
              </a:spcAft>
              <a:buClr>
                <a:schemeClr val="dk1"/>
              </a:buClr>
              <a:buSzPts val="1100"/>
              <a:buFont typeface="Arial"/>
              <a:buNone/>
            </a:pPr>
            <a:r>
              <a:rPr lang="en-US" b="1"/>
              <a:t>Hungary (1946):</a:t>
            </a:r>
            <a:r>
              <a:rPr lang="en-US"/>
              <a:t> After World War II, Hungary experienced the worst hyperinflation in history, peaking at 41.9 quintillion percent per month. The government implemented drastic reforms, such as introducing a new currency, the Forint, in 1946 to replace the Pengő, ending the hyperinflation.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following slides, we go over each of these in more detail.</a:t>
            </a: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Interest rates are a key tool used by the Federal Reserve (or the Central Bank) to control inflation and stimulate economic growth. Cutting interest rates can boost borrowing and spending, which can stimulate growth. However, in the case of high inflation and low growth, known as </a:t>
            </a:r>
            <a:r>
              <a:rPr lang="en-US" b="1"/>
              <a:t>stagflation</a:t>
            </a:r>
            <a:r>
              <a:rPr lang="en-US"/>
              <a:t>, this tool's effectiveness is limited.</a:t>
            </a:r>
            <a:endParaRPr/>
          </a:p>
          <a:p>
            <a:pPr marL="0" lvl="0" indent="0" algn="l" rtl="0">
              <a:spcBef>
                <a:spcPts val="0"/>
              </a:spcBef>
              <a:spcAft>
                <a:spcPts val="0"/>
              </a:spcAft>
              <a:buClr>
                <a:schemeClr val="dk1"/>
              </a:buClr>
              <a:buSzPts val="1200"/>
              <a:buFont typeface="Calibri"/>
              <a:buNone/>
            </a:pPr>
            <a:r>
              <a:rPr lang="en-US"/>
              <a:t>Since 2020, due to the impact of the COVID-19 pandemic, the U.S. has also experienced a period of low growth and increasing inflation. The Federal Reserve slashed interest rates to close to zero in an attempt to encourage spending and investment and stimulate economic recovery.</a:t>
            </a:r>
            <a:endParaRPr/>
          </a:p>
          <a:p>
            <a:pPr marL="0" lvl="0" indent="0" algn="l" rtl="0">
              <a:spcBef>
                <a:spcPts val="0"/>
              </a:spcBef>
              <a:spcAft>
                <a:spcPts val="0"/>
              </a:spcAft>
              <a:buClr>
                <a:schemeClr val="dk1"/>
              </a:buClr>
              <a:buSzPts val="1200"/>
              <a:buFont typeface="Calibri"/>
              <a:buNone/>
            </a:pPr>
            <a:r>
              <a:rPr lang="en-US"/>
              <a:t>However, as the economy started to rebound and demand increased faster than supply in many sectors, prices began to rise. We've seen this phenomenon in industries from used cars to building materials. This is partly due to supply chain disruptions and pent-up consumer demand as restrictions ease, driving inflation up. </a:t>
            </a:r>
            <a:endParaRPr/>
          </a:p>
          <a:p>
            <a:pPr marL="0" lvl="0" indent="0" algn="l" rtl="0">
              <a:spcBef>
                <a:spcPts val="0"/>
              </a:spcBef>
              <a:spcAft>
                <a:spcPts val="0"/>
              </a:spcAft>
              <a:buClr>
                <a:schemeClr val="dk1"/>
              </a:buClr>
              <a:buSzPts val="1100"/>
              <a:buFont typeface="Arial"/>
              <a:buNone/>
            </a:pPr>
            <a:r>
              <a:rPr lang="en-US"/>
              <a:t>The traditional tool of the Federal Reserve - lowering interest rates to stimulate growth - becomes less effective in such a situation. Lower interest rates would normally stimulate borrowing and thus spending. However, when inflation is high, people are less inclined to spend as goods and services become more expensive. </a:t>
            </a:r>
            <a:endParaRPr/>
          </a:p>
          <a:p>
            <a:pPr marL="0" lvl="0" indent="0" algn="l" rtl="0">
              <a:spcBef>
                <a:spcPts val="0"/>
              </a:spcBef>
              <a:spcAft>
                <a:spcPts val="0"/>
              </a:spcAft>
              <a:buClr>
                <a:schemeClr val="dk1"/>
              </a:buClr>
              <a:buSzPts val="1200"/>
              <a:buFont typeface="Calibri"/>
              <a:buNone/>
            </a:pPr>
            <a:r>
              <a:rPr lang="en-US"/>
              <a:t>So, we're in a situation of high inflation with weak growth - not a common occurrence in the US economy.</a:t>
            </a:r>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9"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19"/>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9"/>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24"/>
        <p:cNvGrpSpPr/>
        <p:nvPr/>
      </p:nvGrpSpPr>
      <p:grpSpPr>
        <a:xfrm>
          <a:off x="0" y="0"/>
          <a:ext cx="0" cy="0"/>
          <a:chOff x="0" y="0"/>
          <a:chExt cx="0" cy="0"/>
        </a:xfrm>
      </p:grpSpPr>
      <p:sp>
        <p:nvSpPr>
          <p:cNvPr id="25" name="Google Shape;25;p2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0"/>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30" name="Google Shape;30;p20"/>
          <p:cNvSpPr>
            <a:spLocks noGrp="1"/>
          </p:cNvSpPr>
          <p:nvPr>
            <p:ph type="pic" idx="2"/>
          </p:nvPr>
        </p:nvSpPr>
        <p:spPr>
          <a:xfrm>
            <a:off x="1229361" y="2724785"/>
            <a:ext cx="3677919" cy="2883535"/>
          </a:xfrm>
          <a:prstGeom prst="rect">
            <a:avLst/>
          </a:prstGeom>
          <a:noFill/>
          <a:ln>
            <a:noFill/>
          </a:ln>
        </p:spPr>
      </p:sp>
      <p:pic>
        <p:nvPicPr>
          <p:cNvPr id="31" name="Google Shape;31;p20"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32" name="Google Shape;32;p2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pic>
        <p:nvPicPr>
          <p:cNvPr id="34" name="Google Shape;34;p21"/>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35" name="Google Shape;35;p21"/>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2"/>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2"/>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2"/>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22"/>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23"/>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9" name="Google Shape;59;p23"/>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60" name="Google Shape;60;p23"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61" name="Google Shape;61;p23"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24"/>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4"/>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4"/>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4"/>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25"/>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25"/>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5"/>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25"/>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26"/>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82" name="Google Shape;82;p26"/>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6"/>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26"/>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26"/>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8"/>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1614275" y="2519888"/>
            <a:ext cx="6669300" cy="107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100" b="1">
                <a:solidFill>
                  <a:srgbClr val="6468F4"/>
                </a:solidFill>
                <a:latin typeface="Barlow Condensed"/>
                <a:ea typeface="Barlow Condensed"/>
                <a:cs typeface="Barlow Condensed"/>
                <a:sym typeface="Barlow Condensed"/>
              </a:rPr>
              <a:t>Monetary Policy</a:t>
            </a:r>
            <a:endParaRPr sz="6100" b="1">
              <a:solidFill>
                <a:srgbClr val="6468F4"/>
              </a:solidFill>
              <a:latin typeface="Barlow Condensed"/>
              <a:ea typeface="Barlow Condensed"/>
              <a:cs typeface="Barlow Condensed"/>
              <a:sym typeface="Barlow Condensed"/>
            </a:endParaRPr>
          </a:p>
        </p:txBody>
      </p:sp>
      <p:sp>
        <p:nvSpPr>
          <p:cNvPr id="94" name="Google Shape;94;p1"/>
          <p:cNvSpPr txBox="1"/>
          <p:nvPr/>
        </p:nvSpPr>
        <p:spPr>
          <a:xfrm>
            <a:off x="1686725" y="3672413"/>
            <a:ext cx="6240600" cy="6657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None/>
            </a:pPr>
            <a:r>
              <a:rPr lang="en-US" sz="2400">
                <a:solidFill>
                  <a:srgbClr val="464669"/>
                </a:solidFill>
                <a:latin typeface="Work Sans Medium"/>
                <a:ea typeface="Work Sans Medium"/>
                <a:cs typeface="Work Sans Medium"/>
                <a:sym typeface="Work Sans Medium"/>
              </a:rPr>
              <a:t>Part 2 - Managing the Money Supply &amp; Interest Rates</a:t>
            </a:r>
            <a:endParaRPr sz="2400">
              <a:solidFill>
                <a:srgbClr val="464669"/>
              </a:solidFill>
              <a:latin typeface="Work Sans Medium"/>
              <a:ea typeface="Work Sans Medium"/>
              <a:cs typeface="Work Sans Medium"/>
              <a:sym typeface="Work Sans Medium"/>
            </a:endParaRPr>
          </a:p>
        </p:txBody>
      </p:sp>
      <p:sp>
        <p:nvSpPr>
          <p:cNvPr id="95" name="Google Shape;95;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
        <p:nvSpPr>
          <p:cNvPr id="96" name="Google Shape;96;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97" name="Google Shape;97;p1"/>
          <p:cNvPicPr preferRelativeResize="0"/>
          <p:nvPr/>
        </p:nvPicPr>
        <p:blipFill>
          <a:blip r:embed="rId3">
            <a:alphaModFix/>
          </a:blip>
          <a:stretch>
            <a:fillRect/>
          </a:stretch>
        </p:blipFill>
        <p:spPr>
          <a:xfrm>
            <a:off x="4549813" y="5850525"/>
            <a:ext cx="3076725" cy="5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10"/>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Reserve Requirements</a:t>
            </a:r>
            <a:endParaRPr/>
          </a:p>
        </p:txBody>
      </p:sp>
      <p:sp>
        <p:nvSpPr>
          <p:cNvPr id="193" name="Google Shape;193;p10"/>
          <p:cNvSpPr txBox="1">
            <a:spLocks noGrp="1"/>
          </p:cNvSpPr>
          <p:nvPr>
            <p:ph type="body" idx="1"/>
          </p:nvPr>
        </p:nvSpPr>
        <p:spPr>
          <a:xfrm>
            <a:off x="1343025" y="2192125"/>
            <a:ext cx="9279900" cy="340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dirty="0">
                <a:latin typeface="Work Sans"/>
                <a:ea typeface="Work Sans"/>
                <a:cs typeface="Work Sans"/>
                <a:sym typeface="Work Sans"/>
              </a:rPr>
              <a:t>Definition:</a:t>
            </a:r>
            <a:r>
              <a:rPr lang="en-US" dirty="0"/>
              <a:t> rules that banks must follow for the amount of deposits they must keep in their vaults, (and not on loan).</a:t>
            </a:r>
            <a:endParaRPr dirty="0"/>
          </a:p>
          <a:p>
            <a:pPr marL="457200" lvl="0" indent="-381000" algn="l" rtl="0">
              <a:lnSpc>
                <a:spcPct val="100000"/>
              </a:lnSpc>
              <a:spcBef>
                <a:spcPts val="1000"/>
              </a:spcBef>
              <a:spcAft>
                <a:spcPts val="0"/>
              </a:spcAft>
              <a:buSzPts val="2400"/>
              <a:buChar char="•"/>
            </a:pPr>
            <a:r>
              <a:rPr lang="en-US" dirty="0"/>
              <a:t>They are a stabilizing tool for banks.</a:t>
            </a:r>
            <a:endParaRPr dirty="0"/>
          </a:p>
          <a:p>
            <a:pPr marL="457200" lvl="0" indent="-381000" algn="l" rtl="0">
              <a:lnSpc>
                <a:spcPct val="100000"/>
              </a:lnSpc>
              <a:spcBef>
                <a:spcPts val="0"/>
              </a:spcBef>
              <a:spcAft>
                <a:spcPts val="0"/>
              </a:spcAft>
              <a:buSzPts val="2400"/>
              <a:buChar char="•"/>
            </a:pPr>
            <a:r>
              <a:rPr lang="en-US" dirty="0"/>
              <a:t>Lowering reserve requirements allows more lending, fueling growth.</a:t>
            </a:r>
            <a:endParaRPr dirty="0"/>
          </a:p>
          <a:p>
            <a:pPr marL="457200" lvl="0" indent="-381000" algn="l" rtl="0">
              <a:lnSpc>
                <a:spcPct val="100000"/>
              </a:lnSpc>
              <a:spcBef>
                <a:spcPts val="0"/>
              </a:spcBef>
              <a:spcAft>
                <a:spcPts val="0"/>
              </a:spcAft>
              <a:buSzPts val="2400"/>
              <a:buChar char="•"/>
            </a:pPr>
            <a:r>
              <a:rPr lang="en-US" dirty="0"/>
              <a:t>A one-way tool, required to be increased once growth returns.</a:t>
            </a:r>
            <a:endParaRPr dirty="0"/>
          </a:p>
          <a:p>
            <a:pPr marL="0" lvl="0" indent="0" algn="l" rtl="0">
              <a:lnSpc>
                <a:spcPct val="100000"/>
              </a:lnSpc>
              <a:spcBef>
                <a:spcPts val="1000"/>
              </a:spcBef>
              <a:spcAft>
                <a:spcPts val="0"/>
              </a:spcAft>
              <a:buNone/>
            </a:pPr>
            <a:r>
              <a:rPr lang="en-US" b="1" dirty="0">
                <a:latin typeface="Work Sans"/>
                <a:ea typeface="Work Sans"/>
                <a:cs typeface="Work Sans"/>
                <a:sym typeface="Work Sans"/>
              </a:rPr>
              <a:t>Note:</a:t>
            </a:r>
            <a:r>
              <a:rPr lang="en-US" dirty="0"/>
              <a:t> Reserve requirements changes are rare, typically once per decade.</a:t>
            </a:r>
            <a:endParaRPr dirty="0"/>
          </a:p>
        </p:txBody>
      </p:sp>
      <p:sp>
        <p:nvSpPr>
          <p:cNvPr id="194" name="Google Shape;194;p10"/>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95" name="Google Shape;195;p10"/>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11"/>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Bond Buying</a:t>
            </a:r>
            <a:endParaRPr/>
          </a:p>
        </p:txBody>
      </p:sp>
      <p:sp>
        <p:nvSpPr>
          <p:cNvPr id="203" name="Google Shape;203;p11"/>
          <p:cNvSpPr txBox="1">
            <a:spLocks noGrp="1"/>
          </p:cNvSpPr>
          <p:nvPr>
            <p:ph type="body" idx="1"/>
          </p:nvPr>
        </p:nvSpPr>
        <p:spPr>
          <a:xfrm>
            <a:off x="1343085" y="2285499"/>
            <a:ext cx="9026400" cy="340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dirty="0">
                <a:latin typeface="Work Sans"/>
                <a:ea typeface="Work Sans"/>
                <a:cs typeface="Work Sans"/>
                <a:sym typeface="Work Sans"/>
              </a:rPr>
              <a:t>Definition:</a:t>
            </a:r>
            <a:r>
              <a:rPr lang="en-US" dirty="0"/>
              <a:t> Bond Buying or Quantitative Easing is an extreme monetary policy tool. The Federal Reserve buys and sells vast amounts of bonds to manipulate the market.</a:t>
            </a:r>
            <a:endParaRPr dirty="0"/>
          </a:p>
          <a:p>
            <a:pPr marL="457200" lvl="0" indent="-381000" algn="l" rtl="0">
              <a:lnSpc>
                <a:spcPct val="100000"/>
              </a:lnSpc>
              <a:spcBef>
                <a:spcPts val="1000"/>
              </a:spcBef>
              <a:spcAft>
                <a:spcPts val="0"/>
              </a:spcAft>
              <a:buSzPts val="2400"/>
              <a:buChar char="•"/>
            </a:pPr>
            <a:r>
              <a:rPr lang="en-US" dirty="0"/>
              <a:t>Developed in response to the 2007 crisis when rates couldn't be lowered.</a:t>
            </a:r>
            <a:endParaRPr dirty="0"/>
          </a:p>
          <a:p>
            <a:pPr marL="457200" lvl="0" indent="-381000" algn="l" rtl="0">
              <a:lnSpc>
                <a:spcPct val="100000"/>
              </a:lnSpc>
              <a:spcBef>
                <a:spcPts val="0"/>
              </a:spcBef>
              <a:spcAft>
                <a:spcPts val="0"/>
              </a:spcAft>
              <a:buSzPts val="2400"/>
              <a:buChar char="•"/>
            </a:pPr>
            <a:r>
              <a:rPr lang="en-US" dirty="0"/>
              <a:t>Fears of economy shrinkage lead to bond investment, reducing money supply.</a:t>
            </a:r>
            <a:endParaRPr dirty="0"/>
          </a:p>
        </p:txBody>
      </p:sp>
      <p:sp>
        <p:nvSpPr>
          <p:cNvPr id="204" name="Google Shape;204;p11"/>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05" name="Google Shape;205;p11"/>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2"/>
          <p:cNvSpPr txBox="1"/>
          <p:nvPr/>
        </p:nvSpPr>
        <p:spPr>
          <a:xfrm>
            <a:off x="1221490" y="992163"/>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Bond Buying</a:t>
            </a:r>
            <a:endParaRPr/>
          </a:p>
        </p:txBody>
      </p:sp>
      <p:sp>
        <p:nvSpPr>
          <p:cNvPr id="213" name="Google Shape;213;p12"/>
          <p:cNvSpPr txBox="1">
            <a:spLocks noGrp="1"/>
          </p:cNvSpPr>
          <p:nvPr>
            <p:ph type="body" idx="1"/>
          </p:nvPr>
        </p:nvSpPr>
        <p:spPr>
          <a:xfrm>
            <a:off x="1221500" y="2192125"/>
            <a:ext cx="4629900" cy="3405000"/>
          </a:xfrm>
          <a:prstGeom prst="rect">
            <a:avLst/>
          </a:prstGeom>
          <a:noFill/>
          <a:ln>
            <a:noFill/>
          </a:ln>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a:t>Less money supply = fewer loans and limited growth.</a:t>
            </a:r>
            <a:endParaRPr/>
          </a:p>
          <a:p>
            <a:pPr marL="457200" lvl="0" indent="-381000" algn="l" rtl="0">
              <a:lnSpc>
                <a:spcPct val="100000"/>
              </a:lnSpc>
              <a:spcBef>
                <a:spcPts val="0"/>
              </a:spcBef>
              <a:spcAft>
                <a:spcPts val="0"/>
              </a:spcAft>
              <a:buSzPts val="2400"/>
              <a:buChar char="•"/>
            </a:pPr>
            <a:r>
              <a:rPr lang="en-US"/>
              <a:t>Flooding the bond market decreases prices and bond returns.</a:t>
            </a:r>
            <a:endParaRPr/>
          </a:p>
          <a:p>
            <a:pPr marL="457200" lvl="0" indent="-381000" algn="l" rtl="0">
              <a:lnSpc>
                <a:spcPct val="100000"/>
              </a:lnSpc>
              <a:spcBef>
                <a:spcPts val="0"/>
              </a:spcBef>
              <a:spcAft>
                <a:spcPts val="0"/>
              </a:spcAft>
              <a:buSzPts val="2400"/>
              <a:buChar char="•"/>
            </a:pPr>
            <a:r>
              <a:rPr lang="en-US"/>
              <a:t>This increases money supply and potentially stimulates growth.</a:t>
            </a:r>
            <a:endParaRPr/>
          </a:p>
        </p:txBody>
      </p:sp>
      <p:sp>
        <p:nvSpPr>
          <p:cNvPr id="214" name="Google Shape;214;p1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15" name="Google Shape;215;p12"/>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16" name="Google Shape;216;p12"/>
          <p:cNvPicPr preferRelativeResize="0"/>
          <p:nvPr/>
        </p:nvPicPr>
        <p:blipFill>
          <a:blip r:embed="rId4">
            <a:alphaModFix/>
          </a:blip>
          <a:stretch>
            <a:fillRect/>
          </a:stretch>
        </p:blipFill>
        <p:spPr>
          <a:xfrm>
            <a:off x="6614050" y="570964"/>
            <a:ext cx="4400550" cy="1866900"/>
          </a:xfrm>
          <a:prstGeom prst="rect">
            <a:avLst/>
          </a:prstGeom>
          <a:noFill/>
          <a:ln>
            <a:noFill/>
          </a:ln>
          <a:effectLst>
            <a:outerShdw blurRad="114300" dist="161925" dir="2400000" algn="bl" rotWithShape="0">
              <a:srgbClr val="000000">
                <a:alpha val="40000"/>
              </a:srgbClr>
            </a:outerShdw>
          </a:effectLst>
        </p:spPr>
      </p:pic>
      <p:pic>
        <p:nvPicPr>
          <p:cNvPr id="217" name="Google Shape;217;p12"/>
          <p:cNvPicPr preferRelativeResize="0"/>
          <p:nvPr/>
        </p:nvPicPr>
        <p:blipFill>
          <a:blip r:embed="rId5">
            <a:alphaModFix/>
          </a:blip>
          <a:stretch>
            <a:fillRect/>
          </a:stretch>
        </p:blipFill>
        <p:spPr>
          <a:xfrm>
            <a:off x="6093450" y="2590263"/>
            <a:ext cx="5441745" cy="3488861"/>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24" name="Google Shape;224;p13"/>
          <p:cNvSpPr txBox="1">
            <a:spLocks noGrp="1"/>
          </p:cNvSpPr>
          <p:nvPr>
            <p:ph type="body" idx="1"/>
          </p:nvPr>
        </p:nvSpPr>
        <p:spPr>
          <a:xfrm>
            <a:off x="987437" y="2436135"/>
            <a:ext cx="5508600" cy="237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dirty="0">
                <a:solidFill>
                  <a:srgbClr val="002060"/>
                </a:solidFill>
              </a:rPr>
              <a:t>Can you explain the relationship between inflation and growth, and how borrowing and spending contribute to both of these factors?</a:t>
            </a:r>
            <a:endParaRPr dirty="0"/>
          </a:p>
        </p:txBody>
      </p:sp>
      <p:sp>
        <p:nvSpPr>
          <p:cNvPr id="225" name="Google Shape;225;p13"/>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26" name="Google Shape;226;p13"/>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33" name="Google Shape;233;p14"/>
          <p:cNvSpPr txBox="1">
            <a:spLocks noGrp="1"/>
          </p:cNvSpPr>
          <p:nvPr>
            <p:ph type="body" idx="1"/>
          </p:nvPr>
        </p:nvSpPr>
        <p:spPr>
          <a:xfrm>
            <a:off x="987424" y="2239565"/>
            <a:ext cx="5508625" cy="23788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does the timing of money entering the economy impact inflation levels?</a:t>
            </a:r>
            <a:endParaRPr/>
          </a:p>
        </p:txBody>
      </p:sp>
      <p:sp>
        <p:nvSpPr>
          <p:cNvPr id="234" name="Google Shape;234;p14"/>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35" name="Google Shape;235;p14"/>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42" name="Google Shape;242;p15"/>
          <p:cNvSpPr txBox="1">
            <a:spLocks noGrp="1"/>
          </p:cNvSpPr>
          <p:nvPr>
            <p:ph type="body" idx="1"/>
          </p:nvPr>
        </p:nvSpPr>
        <p:spPr>
          <a:xfrm>
            <a:off x="987424" y="2282428"/>
            <a:ext cx="5508625" cy="229314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effective do you think the current tools of monetary policy are in achieving the goals of economic growth and inflation control?</a:t>
            </a:r>
            <a:endParaRPr/>
          </a:p>
        </p:txBody>
      </p:sp>
      <p:sp>
        <p:nvSpPr>
          <p:cNvPr id="243" name="Google Shape;243;p15"/>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44" name="Google Shape;244;p15"/>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251" name="Google Shape;251;p16"/>
          <p:cNvSpPr txBox="1">
            <a:spLocks noGrp="1"/>
          </p:cNvSpPr>
          <p:nvPr>
            <p:ph type="body" idx="1"/>
          </p:nvPr>
        </p:nvSpPr>
        <p:spPr>
          <a:xfrm>
            <a:off x="987424" y="2237926"/>
            <a:ext cx="5508625" cy="244528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002060"/>
              </a:buClr>
              <a:buSzPct val="150000"/>
              <a:buFont typeface="Work Sans Medium"/>
              <a:buNone/>
            </a:pPr>
            <a:r>
              <a:rPr lang="en-US" b="0" i="0">
                <a:solidFill>
                  <a:srgbClr val="002060"/>
                </a:solidFill>
              </a:rPr>
              <a:t>Considering the recent economic crisis and the use of quantitative easing, how do you think the relationship between monetary policy and the stock market has evolved?</a:t>
            </a:r>
            <a:endParaRPr/>
          </a:p>
          <a:p>
            <a:pPr marL="0" lvl="0" indent="0" algn="l" rtl="0">
              <a:lnSpc>
                <a:spcPct val="100000"/>
              </a:lnSpc>
              <a:spcBef>
                <a:spcPts val="1000"/>
              </a:spcBef>
              <a:spcAft>
                <a:spcPts val="0"/>
              </a:spcAft>
              <a:buClr>
                <a:srgbClr val="002060"/>
              </a:buClr>
              <a:buSzPct val="150000"/>
              <a:buFont typeface="Work Sans Medium"/>
              <a:buNone/>
            </a:pPr>
            <a:r>
              <a:rPr lang="en-US" b="0" i="0">
                <a:solidFill>
                  <a:srgbClr val="002060"/>
                </a:solidFill>
              </a:rPr>
              <a:t>Does bond buying have unintended consequences for overall market stability?</a:t>
            </a:r>
            <a:endParaRPr/>
          </a:p>
        </p:txBody>
      </p:sp>
      <p:sp>
        <p:nvSpPr>
          <p:cNvPr id="252" name="Google Shape;252;p16"/>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53" name="Google Shape;253;p16"/>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260" name="Google Shape;260;p17"/>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rgbClr val="002060"/>
              </a:buClr>
              <a:buSzPct val="150000"/>
              <a:buFont typeface="Arial"/>
              <a:buChar char="•"/>
            </a:pPr>
            <a:r>
              <a:rPr lang="en-US" b="0" i="0">
                <a:solidFill>
                  <a:srgbClr val="002060"/>
                </a:solidFill>
              </a:rPr>
              <a:t>Monetary policy is one of the ways the government tries to influence the economy in the United States.</a:t>
            </a:r>
            <a:endParaRPr/>
          </a:p>
          <a:p>
            <a:pPr marL="228600" lvl="0" indent="-228600" algn="l" rtl="0">
              <a:lnSpc>
                <a:spcPct val="100000"/>
              </a:lnSpc>
              <a:spcBef>
                <a:spcPts val="1000"/>
              </a:spcBef>
              <a:spcAft>
                <a:spcPts val="0"/>
              </a:spcAft>
              <a:buClr>
                <a:srgbClr val="002060"/>
              </a:buClr>
              <a:buSzPct val="150000"/>
              <a:buFont typeface="Arial"/>
              <a:buChar char="•"/>
            </a:pPr>
            <a:r>
              <a:rPr lang="en-US" b="0" i="0">
                <a:solidFill>
                  <a:srgbClr val="002060"/>
                </a:solidFill>
              </a:rPr>
              <a:t>The Federal Reserve Bank sets monetary policy with the goals of encouraging economic growth and controlling inflation.</a:t>
            </a:r>
            <a:endParaRPr/>
          </a:p>
          <a:p>
            <a:pPr marL="228600" lvl="0" indent="-228600" algn="l" rtl="0">
              <a:lnSpc>
                <a:spcPct val="100000"/>
              </a:lnSpc>
              <a:spcBef>
                <a:spcPts val="1000"/>
              </a:spcBef>
              <a:spcAft>
                <a:spcPts val="0"/>
              </a:spcAft>
              <a:buClr>
                <a:srgbClr val="464669"/>
              </a:buClr>
              <a:buSzPct val="150000"/>
              <a:buFont typeface="Arial"/>
              <a:buChar char="•"/>
            </a:pPr>
            <a:r>
              <a:rPr lang="en-US"/>
              <a:t>Inflation and growth are closely related, as borrowing and spending increase the money supply and can lead to inflation.</a:t>
            </a:r>
            <a:endParaRPr/>
          </a:p>
        </p:txBody>
      </p:sp>
      <p:sp>
        <p:nvSpPr>
          <p:cNvPr id="261" name="Google Shape;261;p17"/>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2060"/>
              </a:buClr>
              <a:buSzPts val="3000"/>
              <a:buFont typeface="Arial"/>
              <a:buChar char="•"/>
            </a:pPr>
            <a:r>
              <a:rPr lang="en-US" b="0" i="0">
                <a:solidFill>
                  <a:srgbClr val="002060"/>
                </a:solidFill>
              </a:rPr>
              <a:t>The Federal Reserve has three tools for implementing monetary policy: manipulating interest rates, changing reserve requirements for banks, and bond buying (quantitative easing).</a:t>
            </a:r>
            <a:endParaRPr/>
          </a:p>
        </p:txBody>
      </p:sp>
      <p:sp>
        <p:nvSpPr>
          <p:cNvPr id="262" name="Google Shape;262;p17"/>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63" name="Google Shape;263;p17"/>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txBox="1"/>
          <p:nvPr/>
        </p:nvSpPr>
        <p:spPr>
          <a:xfrm>
            <a:off x="1343024" y="121713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Monetary Policy is…</a:t>
            </a:r>
            <a:endParaRPr/>
          </a:p>
        </p:txBody>
      </p:sp>
      <p:sp>
        <p:nvSpPr>
          <p:cNvPr id="105" name="Google Shape;105;p2"/>
          <p:cNvSpPr txBox="1">
            <a:spLocks noGrp="1"/>
          </p:cNvSpPr>
          <p:nvPr>
            <p:ph type="body" idx="1"/>
          </p:nvPr>
        </p:nvSpPr>
        <p:spPr>
          <a:xfrm>
            <a:off x="1472175" y="2563375"/>
            <a:ext cx="7517700" cy="2717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600"/>
              <a:buFont typeface="Work Sans Medium"/>
              <a:buNone/>
            </a:pPr>
            <a:r>
              <a:rPr lang="en-US" dirty="0"/>
              <a:t>The use of tools and actions by the government</a:t>
            </a:r>
            <a:endParaRPr dirty="0"/>
          </a:p>
          <a:p>
            <a:pPr marL="0" lvl="0" indent="0" algn="l" rtl="0">
              <a:lnSpc>
                <a:spcPct val="100000"/>
              </a:lnSpc>
              <a:spcBef>
                <a:spcPts val="0"/>
              </a:spcBef>
              <a:spcAft>
                <a:spcPts val="0"/>
              </a:spcAft>
              <a:buClr>
                <a:srgbClr val="464669"/>
              </a:buClr>
              <a:buSzPts val="3600"/>
              <a:buFont typeface="Work Sans Medium"/>
              <a:buNone/>
            </a:pPr>
            <a:r>
              <a:rPr lang="en-US" dirty="0"/>
              <a:t>to control and influence factors</a:t>
            </a:r>
            <a:endParaRPr dirty="0"/>
          </a:p>
          <a:p>
            <a:pPr marL="0" lvl="0" indent="0" algn="l" rtl="0">
              <a:lnSpc>
                <a:spcPct val="100000"/>
              </a:lnSpc>
              <a:spcBef>
                <a:spcPts val="0"/>
              </a:spcBef>
              <a:spcAft>
                <a:spcPts val="0"/>
              </a:spcAft>
              <a:buClr>
                <a:srgbClr val="464669"/>
              </a:buClr>
              <a:buSzPts val="3600"/>
              <a:buFont typeface="Work Sans Medium"/>
              <a:buNone/>
            </a:pPr>
            <a:r>
              <a:rPr lang="en-US" dirty="0"/>
              <a:t>such as </a:t>
            </a:r>
            <a:r>
              <a:rPr lang="en-US" b="1" dirty="0">
                <a:latin typeface="Work Sans"/>
                <a:ea typeface="Work Sans"/>
                <a:cs typeface="Work Sans"/>
                <a:sym typeface="Work Sans"/>
              </a:rPr>
              <a:t>interest rates</a:t>
            </a:r>
            <a:r>
              <a:rPr lang="en-US" dirty="0"/>
              <a:t> and the </a:t>
            </a:r>
            <a:r>
              <a:rPr lang="en-US" b="1" dirty="0">
                <a:latin typeface="Work Sans"/>
                <a:ea typeface="Work Sans"/>
                <a:cs typeface="Work Sans"/>
                <a:sym typeface="Work Sans"/>
              </a:rPr>
              <a:t>money supply</a:t>
            </a:r>
            <a:r>
              <a:rPr lang="en-US" dirty="0"/>
              <a:t> </a:t>
            </a:r>
            <a:endParaRPr dirty="0"/>
          </a:p>
          <a:p>
            <a:pPr marL="0" lvl="0" indent="0" algn="l" rtl="0">
              <a:lnSpc>
                <a:spcPct val="100000"/>
              </a:lnSpc>
              <a:spcBef>
                <a:spcPts val="0"/>
              </a:spcBef>
              <a:spcAft>
                <a:spcPts val="0"/>
              </a:spcAft>
              <a:buClr>
                <a:srgbClr val="464669"/>
              </a:buClr>
              <a:buSzPts val="3600"/>
              <a:buFont typeface="Work Sans Medium"/>
              <a:buNone/>
            </a:pPr>
            <a:r>
              <a:rPr lang="en-US" dirty="0"/>
              <a:t>to achieve economic goals.</a:t>
            </a:r>
            <a:endParaRPr dirty="0"/>
          </a:p>
          <a:p>
            <a:pPr marL="0" lvl="0" indent="0" algn="l" rtl="0">
              <a:lnSpc>
                <a:spcPct val="100000"/>
              </a:lnSpc>
              <a:spcBef>
                <a:spcPts val="1000"/>
              </a:spcBef>
              <a:spcAft>
                <a:spcPts val="0"/>
              </a:spcAft>
              <a:buClr>
                <a:srgbClr val="464669"/>
              </a:buClr>
              <a:buSzPts val="3600"/>
              <a:buFont typeface="Work Sans Medium"/>
              <a:buNone/>
            </a:pPr>
            <a:endParaRPr dirty="0"/>
          </a:p>
        </p:txBody>
      </p:sp>
      <p:sp>
        <p:nvSpPr>
          <p:cNvPr id="106" name="Google Shape;106;p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07" name="Google Shape;107;p2"/>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08" name="Google Shape;108;p2"/>
          <p:cNvPicPr preferRelativeResize="0"/>
          <p:nvPr/>
        </p:nvPicPr>
        <p:blipFill rotWithShape="1">
          <a:blip r:embed="rId4">
            <a:alphaModFix/>
          </a:blip>
          <a:srcRect t="9222" b="33316"/>
          <a:stretch/>
        </p:blipFill>
        <p:spPr>
          <a:xfrm>
            <a:off x="8485475" y="177000"/>
            <a:ext cx="2715325" cy="6241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1343024"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Money Supply</a:t>
            </a:r>
            <a:endParaRPr/>
          </a:p>
        </p:txBody>
      </p:sp>
      <p:sp>
        <p:nvSpPr>
          <p:cNvPr id="116" name="Google Shape;116;p3"/>
          <p:cNvSpPr txBox="1">
            <a:spLocks noGrp="1"/>
          </p:cNvSpPr>
          <p:nvPr>
            <p:ph type="body" idx="1"/>
          </p:nvPr>
        </p:nvSpPr>
        <p:spPr>
          <a:xfrm>
            <a:off x="1343024" y="2065887"/>
            <a:ext cx="90264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600"/>
              <a:buFont typeface="Work Sans Medium"/>
              <a:buNone/>
            </a:pPr>
            <a:r>
              <a:rPr lang="en-US" b="1" dirty="0"/>
              <a:t>Definition: </a:t>
            </a:r>
            <a:r>
              <a:rPr lang="en-US" dirty="0"/>
              <a:t>refers to the total amount of money, both physical cash and various types of deposits, available in an economy at a given time.</a:t>
            </a:r>
            <a:endParaRPr dirty="0"/>
          </a:p>
          <a:p>
            <a:pPr marL="0" lvl="0" indent="0" algn="l" rtl="0">
              <a:lnSpc>
                <a:spcPct val="100000"/>
              </a:lnSpc>
              <a:spcBef>
                <a:spcPts val="1000"/>
              </a:spcBef>
              <a:spcAft>
                <a:spcPts val="0"/>
              </a:spcAft>
              <a:buClr>
                <a:srgbClr val="464669"/>
              </a:buClr>
              <a:buSzPts val="3600"/>
              <a:buFont typeface="Work Sans Medium"/>
              <a:buNone/>
            </a:pPr>
            <a:r>
              <a:rPr lang="en-US" dirty="0"/>
              <a:t>Divided into 4 categories based on </a:t>
            </a:r>
            <a:r>
              <a:rPr lang="en-US" b="1" dirty="0">
                <a:latin typeface="Work Sans"/>
                <a:ea typeface="Work Sans"/>
                <a:cs typeface="Work Sans"/>
                <a:sym typeface="Work Sans"/>
              </a:rPr>
              <a:t>liquidity</a:t>
            </a:r>
            <a:r>
              <a:rPr lang="en-US" dirty="0"/>
              <a:t>:</a:t>
            </a:r>
            <a:endParaRPr dirty="0"/>
          </a:p>
          <a:p>
            <a:pPr marL="457200" lvl="0" indent="-457200" algn="l" rtl="0">
              <a:lnSpc>
                <a:spcPct val="100000"/>
              </a:lnSpc>
              <a:spcBef>
                <a:spcPts val="1000"/>
              </a:spcBef>
              <a:spcAft>
                <a:spcPts val="0"/>
              </a:spcAft>
              <a:buSzPts val="3600"/>
              <a:buChar char="•"/>
            </a:pPr>
            <a:r>
              <a:rPr lang="en-US" dirty="0"/>
              <a:t>M0. Cash</a:t>
            </a:r>
            <a:endParaRPr dirty="0"/>
          </a:p>
          <a:p>
            <a:pPr marL="457200" lvl="0" indent="-457200" algn="l" rtl="0">
              <a:lnSpc>
                <a:spcPct val="100000"/>
              </a:lnSpc>
              <a:spcBef>
                <a:spcPts val="0"/>
              </a:spcBef>
              <a:spcAft>
                <a:spcPts val="0"/>
              </a:spcAft>
              <a:buSzPts val="3600"/>
              <a:buChar char="•"/>
            </a:pPr>
            <a:r>
              <a:rPr lang="en-US" dirty="0"/>
              <a:t>M1. Cash + Checking Accounts</a:t>
            </a:r>
            <a:endParaRPr dirty="0"/>
          </a:p>
          <a:p>
            <a:pPr marL="457200" lvl="0" indent="-457200" algn="l" rtl="0">
              <a:lnSpc>
                <a:spcPct val="100000"/>
              </a:lnSpc>
              <a:spcBef>
                <a:spcPts val="0"/>
              </a:spcBef>
              <a:spcAft>
                <a:spcPts val="0"/>
              </a:spcAft>
              <a:buSzPts val="3600"/>
              <a:buChar char="•"/>
            </a:pPr>
            <a:r>
              <a:rPr lang="en-US" dirty="0"/>
              <a:t>M2. Cash + Checking + Savings</a:t>
            </a:r>
            <a:endParaRPr dirty="0"/>
          </a:p>
          <a:p>
            <a:pPr marL="457200" lvl="0" indent="-457200" algn="l" rtl="0">
              <a:lnSpc>
                <a:spcPct val="100000"/>
              </a:lnSpc>
              <a:spcBef>
                <a:spcPts val="0"/>
              </a:spcBef>
              <a:spcAft>
                <a:spcPts val="0"/>
              </a:spcAft>
              <a:buSzPts val="3600"/>
              <a:buChar char="•"/>
            </a:pPr>
            <a:r>
              <a:rPr lang="en-US" dirty="0"/>
              <a:t>M3. Cash + Checking + Savings + Money Markets</a:t>
            </a:r>
            <a:endParaRPr dirty="0"/>
          </a:p>
        </p:txBody>
      </p:sp>
      <p:sp>
        <p:nvSpPr>
          <p:cNvPr id="117" name="Google Shape;117;p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18" name="Google Shape;118;p3"/>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4"/>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Role of Federal Reserve</a:t>
            </a:r>
            <a:endParaRPr/>
          </a:p>
        </p:txBody>
      </p:sp>
      <p:sp>
        <p:nvSpPr>
          <p:cNvPr id="126" name="Google Shape;126;p4"/>
          <p:cNvSpPr txBox="1">
            <a:spLocks noGrp="1"/>
          </p:cNvSpPr>
          <p:nvPr>
            <p:ph type="body" idx="1"/>
          </p:nvPr>
        </p:nvSpPr>
        <p:spPr>
          <a:xfrm>
            <a:off x="1343025" y="2192119"/>
            <a:ext cx="9778200" cy="3405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The Federal Reserve Bank sets monetary policy in the United States. Their goals are to:</a:t>
            </a:r>
            <a:endParaRPr dirty="0"/>
          </a:p>
          <a:p>
            <a:pPr marL="457200" lvl="0" indent="-457200" algn="l" rtl="0">
              <a:lnSpc>
                <a:spcPct val="100000"/>
              </a:lnSpc>
              <a:spcBef>
                <a:spcPts val="1000"/>
              </a:spcBef>
              <a:spcAft>
                <a:spcPts val="0"/>
              </a:spcAft>
              <a:buSzPts val="3600"/>
              <a:buChar char="•"/>
            </a:pPr>
            <a:r>
              <a:rPr lang="en-US" dirty="0"/>
              <a:t>Encourage economic growth</a:t>
            </a:r>
            <a:endParaRPr dirty="0"/>
          </a:p>
          <a:p>
            <a:pPr marL="457200" lvl="0" indent="-457200" algn="l" rtl="0">
              <a:lnSpc>
                <a:spcPct val="100000"/>
              </a:lnSpc>
              <a:spcBef>
                <a:spcPts val="0"/>
              </a:spcBef>
              <a:spcAft>
                <a:spcPts val="0"/>
              </a:spcAft>
              <a:buSzPts val="3600"/>
              <a:buChar char="•"/>
            </a:pPr>
            <a:r>
              <a:rPr lang="en-US" dirty="0"/>
              <a:t>Manage the money supply</a:t>
            </a:r>
            <a:endParaRPr dirty="0"/>
          </a:p>
          <a:p>
            <a:pPr marL="457200" lvl="0" indent="-457200" algn="l" rtl="0">
              <a:lnSpc>
                <a:spcPct val="100000"/>
              </a:lnSpc>
              <a:spcBef>
                <a:spcPts val="0"/>
              </a:spcBef>
              <a:spcAft>
                <a:spcPts val="0"/>
              </a:spcAft>
              <a:buSzPts val="3600"/>
              <a:buChar char="•"/>
            </a:pPr>
            <a:r>
              <a:rPr lang="en-US" dirty="0"/>
              <a:t>Control inflation.</a:t>
            </a:r>
            <a:endParaRPr sz="2000" dirty="0"/>
          </a:p>
        </p:txBody>
      </p:sp>
      <p:sp>
        <p:nvSpPr>
          <p:cNvPr id="127" name="Google Shape;127;p4"/>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28" name="Google Shape;128;p4"/>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29" name="Google Shape;129;p4"/>
          <p:cNvPicPr preferRelativeResize="0"/>
          <p:nvPr/>
        </p:nvPicPr>
        <p:blipFill rotWithShape="1">
          <a:blip r:embed="rId4">
            <a:alphaModFix/>
          </a:blip>
          <a:srcRect l="12230" r="11328"/>
          <a:stretch/>
        </p:blipFill>
        <p:spPr>
          <a:xfrm>
            <a:off x="7123700" y="2930000"/>
            <a:ext cx="3810000" cy="2805425"/>
          </a:xfrm>
          <a:prstGeom prst="rect">
            <a:avLst/>
          </a:prstGeom>
          <a:noFill/>
          <a:ln>
            <a:noFill/>
          </a:ln>
          <a:effectLst>
            <a:outerShdw blurRad="128588" dist="161925" dir="2400000" algn="b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p:nvPr/>
        </p:nvSpPr>
        <p:spPr>
          <a:xfrm>
            <a:off x="1221490" y="1264889"/>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Inflation &amp; Growth</a:t>
            </a:r>
            <a:endParaRPr/>
          </a:p>
        </p:txBody>
      </p:sp>
      <p:sp>
        <p:nvSpPr>
          <p:cNvPr id="137" name="Google Shape;137;p5"/>
          <p:cNvSpPr txBox="1">
            <a:spLocks noGrp="1"/>
          </p:cNvSpPr>
          <p:nvPr>
            <p:ph type="body" idx="1"/>
          </p:nvPr>
        </p:nvSpPr>
        <p:spPr>
          <a:xfrm>
            <a:off x="1343025" y="2289389"/>
            <a:ext cx="7373100" cy="3405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dirty="0"/>
              <a:t>Economic growth is funded by borrowing.</a:t>
            </a:r>
            <a:endParaRPr dirty="0"/>
          </a:p>
          <a:p>
            <a:pPr marL="457200" lvl="0" indent="-457200" algn="l" rtl="0">
              <a:lnSpc>
                <a:spcPct val="100000"/>
              </a:lnSpc>
              <a:spcBef>
                <a:spcPts val="0"/>
              </a:spcBef>
              <a:spcAft>
                <a:spcPts val="0"/>
              </a:spcAft>
              <a:buSzPts val="3600"/>
              <a:buChar char="•"/>
            </a:pPr>
            <a:r>
              <a:rPr lang="en-US" dirty="0"/>
              <a:t>Most businesses take out loans to fuel their own growth.</a:t>
            </a:r>
            <a:endParaRPr dirty="0"/>
          </a:p>
          <a:p>
            <a:pPr marL="457200" lvl="0" indent="-457200" algn="l" rtl="0">
              <a:lnSpc>
                <a:spcPct val="100000"/>
              </a:lnSpc>
              <a:spcBef>
                <a:spcPts val="0"/>
              </a:spcBef>
              <a:spcAft>
                <a:spcPts val="0"/>
              </a:spcAft>
              <a:buSzPts val="3600"/>
              <a:buChar char="•"/>
            </a:pPr>
            <a:r>
              <a:rPr lang="en-US" dirty="0"/>
              <a:t>If the economy is growing = more loans today than yesterday.</a:t>
            </a:r>
            <a:endParaRPr dirty="0"/>
          </a:p>
          <a:p>
            <a:pPr marL="457200" lvl="0" indent="-457200" algn="l" rtl="0">
              <a:lnSpc>
                <a:spcPct val="100000"/>
              </a:lnSpc>
              <a:spcBef>
                <a:spcPts val="0"/>
              </a:spcBef>
              <a:spcAft>
                <a:spcPts val="0"/>
              </a:spcAft>
              <a:buSzPts val="3600"/>
              <a:buChar char="•"/>
            </a:pPr>
            <a:r>
              <a:rPr lang="en-US" dirty="0"/>
              <a:t>Money Supply grows before the rest of the economy causing some inflation.</a:t>
            </a:r>
            <a:endParaRPr dirty="0"/>
          </a:p>
        </p:txBody>
      </p:sp>
      <p:sp>
        <p:nvSpPr>
          <p:cNvPr id="138" name="Google Shape;138;p5"/>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39" name="Google Shape;139;p5"/>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40" name="Google Shape;140;p5"/>
          <p:cNvPicPr preferRelativeResize="0"/>
          <p:nvPr/>
        </p:nvPicPr>
        <p:blipFill>
          <a:blip r:embed="rId4">
            <a:alphaModFix/>
          </a:blip>
          <a:stretch>
            <a:fillRect/>
          </a:stretch>
        </p:blipFill>
        <p:spPr>
          <a:xfrm>
            <a:off x="8421450" y="2562226"/>
            <a:ext cx="3589699" cy="358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Inflation Example</a:t>
            </a:r>
            <a:endParaRPr/>
          </a:p>
        </p:txBody>
      </p:sp>
      <p:sp>
        <p:nvSpPr>
          <p:cNvPr id="148" name="Google Shape;148;p6"/>
          <p:cNvSpPr txBox="1">
            <a:spLocks noGrp="1"/>
          </p:cNvSpPr>
          <p:nvPr>
            <p:ph type="body" idx="1"/>
          </p:nvPr>
        </p:nvSpPr>
        <p:spPr>
          <a:xfrm>
            <a:off x="1299599" y="2192117"/>
            <a:ext cx="9592800" cy="3405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None/>
            </a:pPr>
            <a:r>
              <a:rPr lang="en-US" sz="2300" b="1">
                <a:latin typeface="Work Sans"/>
                <a:ea typeface="Work Sans"/>
                <a:cs typeface="Work Sans"/>
                <a:sym typeface="Work Sans"/>
              </a:rPr>
              <a:t>Step 1:</a:t>
            </a:r>
            <a:r>
              <a:rPr lang="en-US" sz="2300"/>
              <a:t> Business takes out a loan (increasing the money supply).</a:t>
            </a:r>
            <a:endParaRPr sz="2300"/>
          </a:p>
          <a:p>
            <a:pPr marL="0" lvl="0" indent="0" algn="l" rtl="0">
              <a:lnSpc>
                <a:spcPct val="80000"/>
              </a:lnSpc>
              <a:spcBef>
                <a:spcPts val="1000"/>
              </a:spcBef>
              <a:spcAft>
                <a:spcPts val="0"/>
              </a:spcAft>
              <a:buNone/>
            </a:pPr>
            <a:endParaRPr sz="2300"/>
          </a:p>
          <a:p>
            <a:pPr marL="0" lvl="0" indent="0" algn="l" rtl="0">
              <a:lnSpc>
                <a:spcPct val="80000"/>
              </a:lnSpc>
              <a:spcBef>
                <a:spcPts val="1000"/>
              </a:spcBef>
              <a:spcAft>
                <a:spcPts val="0"/>
              </a:spcAft>
              <a:buNone/>
            </a:pPr>
            <a:r>
              <a:rPr lang="en-US" sz="2300" b="1">
                <a:latin typeface="Work Sans"/>
                <a:ea typeface="Work Sans"/>
                <a:cs typeface="Work Sans"/>
                <a:sym typeface="Work Sans"/>
              </a:rPr>
              <a:t>Step 2:</a:t>
            </a:r>
            <a:r>
              <a:rPr lang="en-US" sz="2300"/>
              <a:t> Business uses the loan to hire a new employee, and pays the their first paycheck (putting the money into circulation).</a:t>
            </a:r>
            <a:endParaRPr sz="2300"/>
          </a:p>
          <a:p>
            <a:pPr marL="0" lvl="0" indent="0" algn="l" rtl="0">
              <a:lnSpc>
                <a:spcPct val="80000"/>
              </a:lnSpc>
              <a:spcBef>
                <a:spcPts val="1000"/>
              </a:spcBef>
              <a:spcAft>
                <a:spcPts val="0"/>
              </a:spcAft>
              <a:buNone/>
            </a:pPr>
            <a:endParaRPr sz="2300"/>
          </a:p>
          <a:p>
            <a:pPr marL="0" lvl="0" indent="0" algn="l" rtl="0">
              <a:lnSpc>
                <a:spcPct val="80000"/>
              </a:lnSpc>
              <a:spcBef>
                <a:spcPts val="1000"/>
              </a:spcBef>
              <a:spcAft>
                <a:spcPts val="0"/>
              </a:spcAft>
              <a:buNone/>
            </a:pPr>
            <a:r>
              <a:rPr lang="en-US" sz="2300" b="1">
                <a:latin typeface="Work Sans"/>
                <a:ea typeface="Work Sans"/>
                <a:cs typeface="Work Sans"/>
                <a:sym typeface="Work Sans"/>
              </a:rPr>
              <a:t>Step 3:</a:t>
            </a:r>
            <a:r>
              <a:rPr lang="en-US" sz="2300"/>
              <a:t> The business provides a service to one of its clients, and gets paid for it (generating a profit).</a:t>
            </a:r>
            <a:endParaRPr sz="2300"/>
          </a:p>
          <a:p>
            <a:pPr marL="0" lvl="0" indent="0" algn="l" rtl="0">
              <a:lnSpc>
                <a:spcPct val="80000"/>
              </a:lnSpc>
              <a:spcBef>
                <a:spcPts val="1000"/>
              </a:spcBef>
              <a:spcAft>
                <a:spcPts val="0"/>
              </a:spcAft>
              <a:buNone/>
            </a:pPr>
            <a:endParaRPr sz="2300"/>
          </a:p>
          <a:p>
            <a:pPr marL="0" lvl="0" indent="0" algn="l" rtl="0">
              <a:lnSpc>
                <a:spcPct val="80000"/>
              </a:lnSpc>
              <a:spcBef>
                <a:spcPts val="1000"/>
              </a:spcBef>
              <a:spcAft>
                <a:spcPts val="0"/>
              </a:spcAft>
              <a:buNone/>
            </a:pPr>
            <a:r>
              <a:rPr lang="en-US" sz="2300" b="1">
                <a:latin typeface="Work Sans"/>
                <a:ea typeface="Work Sans"/>
                <a:cs typeface="Work Sans"/>
                <a:sym typeface="Work Sans"/>
              </a:rPr>
              <a:t>Step 4: </a:t>
            </a:r>
            <a:r>
              <a:rPr lang="en-US" sz="2300"/>
              <a:t>The business pays back its loan.</a:t>
            </a:r>
            <a:endParaRPr sz="2300"/>
          </a:p>
        </p:txBody>
      </p:sp>
      <p:sp>
        <p:nvSpPr>
          <p:cNvPr id="149" name="Google Shape;149;p6"/>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50" name="Google Shape;150;p6"/>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7"/>
          <p:cNvSpPr txBox="1"/>
          <p:nvPr/>
        </p:nvSpPr>
        <p:spPr>
          <a:xfrm>
            <a:off x="1228653" y="992176"/>
            <a:ext cx="9147900" cy="102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Runaway Inflation</a:t>
            </a:r>
            <a:endParaRPr/>
          </a:p>
        </p:txBody>
      </p:sp>
      <p:sp>
        <p:nvSpPr>
          <p:cNvPr id="158" name="Google Shape;158;p7"/>
          <p:cNvSpPr txBox="1">
            <a:spLocks noGrp="1"/>
          </p:cNvSpPr>
          <p:nvPr>
            <p:ph type="body" idx="1"/>
          </p:nvPr>
        </p:nvSpPr>
        <p:spPr>
          <a:xfrm>
            <a:off x="1342975" y="2016675"/>
            <a:ext cx="9569700" cy="157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35"/>
              <a:buNone/>
            </a:pPr>
            <a:r>
              <a:rPr lang="en-US" sz="2300" b="1">
                <a:latin typeface="Work Sans"/>
                <a:ea typeface="Work Sans"/>
                <a:cs typeface="Work Sans"/>
                <a:sym typeface="Work Sans"/>
              </a:rPr>
              <a:t>Definition:</a:t>
            </a:r>
            <a:r>
              <a:rPr lang="en-US" sz="2300"/>
              <a:t> occurs when too much money enters the money supply without being paid back, causing prices to rise without any extra value being added to the economy.</a:t>
            </a:r>
            <a:endParaRPr sz="2300"/>
          </a:p>
        </p:txBody>
      </p:sp>
      <p:sp>
        <p:nvSpPr>
          <p:cNvPr id="159" name="Google Shape;159;p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60" name="Google Shape;160;p7"/>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61" name="Google Shape;161;p7"/>
          <p:cNvSpPr txBox="1">
            <a:spLocks noGrp="1"/>
          </p:cNvSpPr>
          <p:nvPr>
            <p:ph type="body" idx="1"/>
          </p:nvPr>
        </p:nvSpPr>
        <p:spPr>
          <a:xfrm>
            <a:off x="1403725" y="3336750"/>
            <a:ext cx="6588900" cy="26094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SzPts val="2300"/>
              <a:buChar char="•"/>
            </a:pPr>
            <a:r>
              <a:rPr lang="en-US" sz="2300"/>
              <a:t>Businesses anticipate 'expected' inflation, leading to price hikes.</a:t>
            </a:r>
            <a:endParaRPr sz="2300"/>
          </a:p>
          <a:p>
            <a:pPr marL="457200" lvl="0" indent="-374650" algn="l" rtl="0">
              <a:lnSpc>
                <a:spcPct val="100000"/>
              </a:lnSpc>
              <a:spcBef>
                <a:spcPts val="0"/>
              </a:spcBef>
              <a:spcAft>
                <a:spcPts val="0"/>
              </a:spcAft>
              <a:buSzPts val="2300"/>
              <a:buChar char="•"/>
            </a:pPr>
            <a:r>
              <a:rPr lang="en-US" sz="2300"/>
              <a:t>Savings lose value.</a:t>
            </a:r>
            <a:endParaRPr sz="2300"/>
          </a:p>
          <a:p>
            <a:pPr marL="457200" lvl="0" indent="-374650" algn="l" rtl="0">
              <a:lnSpc>
                <a:spcPct val="100000"/>
              </a:lnSpc>
              <a:spcBef>
                <a:spcPts val="0"/>
              </a:spcBef>
              <a:spcAft>
                <a:spcPts val="0"/>
              </a:spcAft>
              <a:buSzPts val="2300"/>
              <a:buChar char="•"/>
            </a:pPr>
            <a:r>
              <a:rPr lang="en-US" sz="2300"/>
              <a:t>Paychecks are worth less.</a:t>
            </a:r>
            <a:endParaRPr sz="2300"/>
          </a:p>
          <a:p>
            <a:pPr marL="457200" lvl="0" indent="-374650" algn="l" rtl="0">
              <a:spcBef>
                <a:spcPts val="1000"/>
              </a:spcBef>
              <a:spcAft>
                <a:spcPts val="0"/>
              </a:spcAft>
              <a:buSzPts val="2300"/>
              <a:buChar char="•"/>
            </a:pPr>
            <a:r>
              <a:rPr lang="en-US" sz="2300"/>
              <a:t>The Federal Reserve uses monetary policy to balance inflation and growth</a:t>
            </a:r>
            <a:endParaRPr sz="2300"/>
          </a:p>
        </p:txBody>
      </p:sp>
      <p:pic>
        <p:nvPicPr>
          <p:cNvPr id="162" name="Google Shape;162;p7"/>
          <p:cNvPicPr preferRelativeResize="0"/>
          <p:nvPr/>
        </p:nvPicPr>
        <p:blipFill rotWithShape="1">
          <a:blip r:embed="rId4">
            <a:alphaModFix/>
          </a:blip>
          <a:srcRect r="8020"/>
          <a:stretch/>
        </p:blipFill>
        <p:spPr>
          <a:xfrm>
            <a:off x="7992625" y="2377675"/>
            <a:ext cx="4199373" cy="4527551"/>
          </a:xfrm>
          <a:prstGeom prst="rect">
            <a:avLst/>
          </a:prstGeom>
          <a:noFill/>
          <a:ln>
            <a:noFill/>
          </a:ln>
        </p:spPr>
      </p:pic>
      <p:pic>
        <p:nvPicPr>
          <p:cNvPr id="163" name="Google Shape;163;p7"/>
          <p:cNvPicPr preferRelativeResize="0"/>
          <p:nvPr/>
        </p:nvPicPr>
        <p:blipFill>
          <a:blip r:embed="rId5">
            <a:alphaModFix/>
          </a:blip>
          <a:stretch>
            <a:fillRect/>
          </a:stretch>
        </p:blipFill>
        <p:spPr>
          <a:xfrm>
            <a:off x="10189025" y="2562225"/>
            <a:ext cx="2002976" cy="200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p:nvPr/>
        </p:nvSpPr>
        <p:spPr>
          <a:xfrm>
            <a:off x="1343025" y="1044865"/>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8"/>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Federal Reserve Tools</a:t>
            </a:r>
            <a:endParaRPr/>
          </a:p>
        </p:txBody>
      </p:sp>
      <p:sp>
        <p:nvSpPr>
          <p:cNvPr id="171" name="Google Shape;171;p8"/>
          <p:cNvSpPr txBox="1">
            <a:spLocks noGrp="1"/>
          </p:cNvSpPr>
          <p:nvPr>
            <p:ph type="body" idx="1"/>
          </p:nvPr>
        </p:nvSpPr>
        <p:spPr>
          <a:xfrm>
            <a:off x="1343025" y="2367433"/>
            <a:ext cx="9778056" cy="3404884"/>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dirty="0"/>
              <a:t>Manipulating Interest Rates</a:t>
            </a:r>
            <a:endParaRPr dirty="0"/>
          </a:p>
          <a:p>
            <a:pPr marL="457200" lvl="0" indent="-457200" algn="l" rtl="0">
              <a:lnSpc>
                <a:spcPct val="100000"/>
              </a:lnSpc>
              <a:spcBef>
                <a:spcPts val="0"/>
              </a:spcBef>
              <a:spcAft>
                <a:spcPts val="0"/>
              </a:spcAft>
              <a:buSzPts val="3600"/>
              <a:buChar char="•"/>
            </a:pPr>
            <a:r>
              <a:rPr lang="en-US" dirty="0"/>
              <a:t>Reserve Requirements</a:t>
            </a:r>
            <a:endParaRPr dirty="0"/>
          </a:p>
          <a:p>
            <a:pPr marL="457200" lvl="0" indent="-457200" algn="l" rtl="0">
              <a:lnSpc>
                <a:spcPct val="100000"/>
              </a:lnSpc>
              <a:spcBef>
                <a:spcPts val="0"/>
              </a:spcBef>
              <a:spcAft>
                <a:spcPts val="0"/>
              </a:spcAft>
              <a:buSzPts val="3600"/>
              <a:buChar char="•"/>
            </a:pPr>
            <a:r>
              <a:rPr lang="en-US" dirty="0"/>
              <a:t>Bond Buying</a:t>
            </a:r>
            <a:endParaRPr dirty="0"/>
          </a:p>
        </p:txBody>
      </p:sp>
      <p:sp>
        <p:nvSpPr>
          <p:cNvPr id="172" name="Google Shape;172;p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73" name="Google Shape;173;p8"/>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74" name="Google Shape;174;p8"/>
          <p:cNvPicPr preferRelativeResize="0"/>
          <p:nvPr/>
        </p:nvPicPr>
        <p:blipFill>
          <a:blip r:embed="rId4">
            <a:alphaModFix/>
          </a:blip>
          <a:stretch>
            <a:fillRect/>
          </a:stretch>
        </p:blipFill>
        <p:spPr>
          <a:xfrm>
            <a:off x="5364525" y="2836150"/>
            <a:ext cx="4776125" cy="3404873"/>
          </a:xfrm>
          <a:prstGeom prst="rect">
            <a:avLst/>
          </a:prstGeom>
          <a:noFill/>
          <a:ln>
            <a:noFill/>
          </a:ln>
        </p:spPr>
      </p:pic>
      <p:pic>
        <p:nvPicPr>
          <p:cNvPr id="175" name="Google Shape;175;p8"/>
          <p:cNvPicPr preferRelativeResize="0"/>
          <p:nvPr/>
        </p:nvPicPr>
        <p:blipFill rotWithShape="1">
          <a:blip r:embed="rId5">
            <a:alphaModFix/>
          </a:blip>
          <a:srcRect t="25308" b="29097"/>
          <a:stretch/>
        </p:blipFill>
        <p:spPr>
          <a:xfrm>
            <a:off x="9835225" y="1865588"/>
            <a:ext cx="1714476" cy="3126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9"/>
          <p:cNvSpPr txBox="1"/>
          <p:nvPr/>
        </p:nvSpPr>
        <p:spPr>
          <a:xfrm>
            <a:off x="1221490" y="1167501"/>
            <a:ext cx="9147995" cy="10246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Manipulating Interest Rates</a:t>
            </a:r>
            <a:endParaRPr/>
          </a:p>
        </p:txBody>
      </p:sp>
      <p:sp>
        <p:nvSpPr>
          <p:cNvPr id="183" name="Google Shape;183;p9"/>
          <p:cNvSpPr txBox="1">
            <a:spLocks noGrp="1"/>
          </p:cNvSpPr>
          <p:nvPr>
            <p:ph type="body" idx="1"/>
          </p:nvPr>
        </p:nvSpPr>
        <p:spPr>
          <a:xfrm>
            <a:off x="1343025" y="2285499"/>
            <a:ext cx="9332400" cy="340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dirty="0">
                <a:latin typeface="Work Sans"/>
                <a:ea typeface="Work Sans"/>
                <a:cs typeface="Work Sans"/>
                <a:sym typeface="Work Sans"/>
              </a:rPr>
              <a:t>Definition:</a:t>
            </a:r>
            <a:r>
              <a:rPr lang="en-US" dirty="0"/>
              <a:t> the rate banks lend money to each other at, the baseline risk-free rate. Also called the ‘Federal Funds Rate’.</a:t>
            </a:r>
            <a:endParaRPr dirty="0"/>
          </a:p>
          <a:p>
            <a:pPr marL="457200" lvl="0" indent="-381000" algn="l" rtl="0">
              <a:lnSpc>
                <a:spcPct val="100000"/>
              </a:lnSpc>
              <a:spcBef>
                <a:spcPts val="1000"/>
              </a:spcBef>
              <a:spcAft>
                <a:spcPts val="0"/>
              </a:spcAft>
              <a:buSzPts val="2400"/>
              <a:buChar char="•"/>
            </a:pPr>
            <a:r>
              <a:rPr lang="en-US" dirty="0"/>
              <a:t>If the risk-free rate goes up, all interest rates increase, discouraging borrowing.</a:t>
            </a:r>
            <a:endParaRPr dirty="0"/>
          </a:p>
          <a:p>
            <a:pPr marL="457200" lvl="0" indent="-381000" algn="l" rtl="0">
              <a:lnSpc>
                <a:spcPct val="100000"/>
              </a:lnSpc>
              <a:spcBef>
                <a:spcPts val="0"/>
              </a:spcBef>
              <a:spcAft>
                <a:spcPts val="0"/>
              </a:spcAft>
              <a:buSzPts val="2400"/>
              <a:buChar char="•"/>
            </a:pPr>
            <a:r>
              <a:rPr lang="en-US" dirty="0"/>
              <a:t>Every month they announce whether rates are going up, down or staying the same.</a:t>
            </a:r>
            <a:endParaRPr dirty="0"/>
          </a:p>
          <a:p>
            <a:pPr marL="0" lvl="0" indent="0" algn="l" rtl="0">
              <a:lnSpc>
                <a:spcPct val="100000"/>
              </a:lnSpc>
              <a:spcBef>
                <a:spcPts val="1000"/>
              </a:spcBef>
              <a:spcAft>
                <a:spcPts val="0"/>
              </a:spcAft>
              <a:buNone/>
            </a:pPr>
            <a:r>
              <a:rPr lang="en-US" b="1" dirty="0">
                <a:latin typeface="Work Sans"/>
                <a:ea typeface="Work Sans"/>
                <a:cs typeface="Work Sans"/>
                <a:sym typeface="Work Sans"/>
              </a:rPr>
              <a:t>Note:</a:t>
            </a:r>
            <a:r>
              <a:rPr lang="en-US" dirty="0"/>
              <a:t> </a:t>
            </a:r>
            <a:r>
              <a:rPr lang="en-US" sz="2300" dirty="0"/>
              <a:t>Limits exist to the efficacy of interest rate manipulation. High inflation with low growth makes interest rates ineffective.</a:t>
            </a:r>
            <a:endParaRPr sz="2300" dirty="0"/>
          </a:p>
        </p:txBody>
      </p:sp>
      <p:sp>
        <p:nvSpPr>
          <p:cNvPr id="184" name="Google Shape;184;p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5" name="Google Shape;185;p9"/>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3596</Words>
  <Application>Microsoft Office PowerPoint</Application>
  <PresentationFormat>Widescreen</PresentationFormat>
  <Paragraphs>166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Work Sans</vt:lpstr>
      <vt:lpstr>Work Sans Medium</vt:lpstr>
      <vt:lpstr>Arial</vt:lpstr>
      <vt:lpstr>Barlow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2024-01-26T16:04:17Z</dcterms:modified>
</cp:coreProperties>
</file>