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Barlow Condensed" panose="00000506000000000000" pitchFamily="2" charset="0"/>
      <p:regular r:id="rId16"/>
      <p:bold r:id="rId17"/>
      <p:italic r:id="rId18"/>
      <p:boldItalic r:id="rId19"/>
    </p:embeddedFont>
    <p:embeddedFont>
      <p:font typeface="Work Sans" pitchFamily="2" charset="0"/>
      <p:regular r:id="rId20"/>
      <p:bold r:id="rId21"/>
      <p:italic r:id="rId22"/>
      <p:boldItalic r:id="rId23"/>
    </p:embeddedFont>
    <p:embeddedFont>
      <p:font typeface="Work Sans Medium"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NSPLEgd9Ttszq4r/GFC4t9X/x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71" autoAdjust="0"/>
  </p:normalViewPr>
  <p:slideViewPr>
    <p:cSldViewPr snapToGrid="0">
      <p:cViewPr varScale="1">
        <p:scale>
          <a:sx n="79" d="100"/>
          <a:sy n="79" d="100"/>
        </p:scale>
        <p:origin x="17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atista.com/statistics/270127/largest-stock-exchanges-worldwide-by-trading-volu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b3a11cce6e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b3a11cce6e_0_2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Market equilibrium in the stock market is the point at which the quantity of shares that buyers are willing to buy matches the quantity that sellers are willing to sell at a specific price. It is a state of balance where the demand and supply of a stock coincide.</a:t>
            </a:r>
            <a:endParaRPr/>
          </a:p>
          <a:p>
            <a:pPr marL="0" lvl="0" indent="0" algn="l" rtl="0">
              <a:spcBef>
                <a:spcPts val="0"/>
              </a:spcBef>
              <a:spcAft>
                <a:spcPts val="0"/>
              </a:spcAft>
              <a:buNone/>
            </a:pPr>
            <a:r>
              <a:rPr lang="en-US"/>
              <a:t>This concept plays a critical role in determining the price and quantity of trades in the stock market as follows:</a:t>
            </a:r>
            <a:endParaRPr/>
          </a:p>
          <a:p>
            <a:pPr marL="0" lvl="0" indent="0" algn="l" rtl="0">
              <a:spcBef>
                <a:spcPts val="0"/>
              </a:spcBef>
              <a:spcAft>
                <a:spcPts val="0"/>
              </a:spcAft>
              <a:buNone/>
            </a:pPr>
            <a:r>
              <a:rPr lang="en-US" b="1"/>
              <a:t>Price Determination:</a:t>
            </a:r>
            <a:r>
              <a:rPr lang="en-US"/>
              <a:t> When the demand for a particular stock is high, and supply is low, the price of the stock will increase until it reaches a point where the quantity supplied equals the quantity demanded - this is the </a:t>
            </a:r>
            <a:r>
              <a:rPr lang="en-US" b="1"/>
              <a:t>equilibrium price</a:t>
            </a:r>
            <a:r>
              <a:rPr lang="en-US"/>
              <a:t>. Conversely, if the supply of a stock exceeds demand, the price will drop until it hits the equilibrium point.</a:t>
            </a:r>
            <a:endParaRPr/>
          </a:p>
          <a:p>
            <a:pPr marL="0" lvl="0" indent="0" algn="l" rtl="0">
              <a:spcBef>
                <a:spcPts val="0"/>
              </a:spcBef>
              <a:spcAft>
                <a:spcPts val="0"/>
              </a:spcAft>
              <a:buNone/>
            </a:pPr>
            <a:r>
              <a:rPr lang="en-US" b="1"/>
              <a:t>Quantity Determination:</a:t>
            </a:r>
            <a:r>
              <a:rPr lang="en-US"/>
              <a:t> The quantity of shares traded in the stock market is also determined by the market equilibrium. At the equilibrium price, the quantity of stock that sellers wish to sell equals the quantity that buyers wish to buy. This equality represents the </a:t>
            </a:r>
            <a:r>
              <a:rPr lang="en-US" b="1"/>
              <a:t>equilibrium quantity</a:t>
            </a:r>
            <a:r>
              <a:rPr lang="en-US"/>
              <a:t>.</a:t>
            </a:r>
            <a:endParaRPr/>
          </a:p>
          <a:p>
            <a:pPr marL="0" lvl="0" indent="0" algn="l" rtl="0">
              <a:spcBef>
                <a:spcPts val="0"/>
              </a:spcBef>
              <a:spcAft>
                <a:spcPts val="0"/>
              </a:spcAft>
              <a:buNone/>
            </a:pPr>
            <a:r>
              <a:rPr lang="en-US" b="1"/>
              <a:t>Market Efficiency:</a:t>
            </a:r>
            <a:r>
              <a:rPr lang="en-US"/>
              <a:t> The concept of market equilibrium is central to market efficiency. Prices that stray away from the equilibrium level indicate either a surplus or a shortage, which triggers a response from buyers and sellers facilitating a return towards equilibrium. This constant pursuit of equilibrium ensures that resources are optimally allocated in the market.</a:t>
            </a:r>
            <a:endParaRPr/>
          </a:p>
          <a:p>
            <a:pPr marL="0" lvl="0" indent="0" algn="l" rtl="0">
              <a:spcBef>
                <a:spcPts val="0"/>
              </a:spcBef>
              <a:spcAft>
                <a:spcPts val="0"/>
              </a:spcAft>
              <a:buNone/>
            </a:pPr>
            <a:endParaRPr/>
          </a:p>
          <a:p>
            <a:pPr marL="0" lvl="0" indent="0" algn="l" rtl="0">
              <a:spcBef>
                <a:spcPts val="0"/>
              </a:spcBef>
              <a:spcAft>
                <a:spcPts val="0"/>
              </a:spcAft>
              <a:buNone/>
            </a:pPr>
            <a:r>
              <a:rPr lang="en-US"/>
              <a:t>Therefore, market equilibrium provides a critical reference point for buyers and sellers alike, guiding their decision-making process and contributing to overall market efficiency.</a:t>
            </a:r>
            <a:endParaRPr/>
          </a:p>
        </p:txBody>
      </p:sp>
      <p:sp>
        <p:nvSpPr>
          <p:cNvPr id="269" name="Google Shape;269;g2b3a11cce6e_0_2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b3a11cce6e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b3a11cce6e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a:solidFill>
                  <a:srgbClr val="002060"/>
                </a:solidFill>
              </a:rPr>
              <a:t>Market Efficiency:</a:t>
            </a:r>
            <a:r>
              <a:rPr lang="en-US" b="0" i="0">
                <a:solidFill>
                  <a:srgbClr val="002060"/>
                </a:solidFill>
              </a:rPr>
              <a:t> A market is said to be efficient if total surplus is maximized. This means the market is allocating resources in a way that maximizes the total benefit to society. When a market is efficient, there's no way to make some people better off without making others worse off.</a:t>
            </a:r>
            <a:endParaRPr/>
          </a:p>
          <a:p>
            <a:pPr marL="0" lvl="0" indent="0" algn="l" rtl="0">
              <a:spcBef>
                <a:spcPts val="0"/>
              </a:spcBef>
              <a:spcAft>
                <a:spcPts val="0"/>
              </a:spcAft>
              <a:buNone/>
            </a:pPr>
            <a:r>
              <a:rPr lang="en-US" b="1" i="0">
                <a:solidFill>
                  <a:srgbClr val="002060"/>
                </a:solidFill>
              </a:rPr>
              <a:t>Price Evaluation:</a:t>
            </a:r>
            <a:r>
              <a:rPr lang="en-US" b="0" i="0">
                <a:solidFill>
                  <a:srgbClr val="002060"/>
                </a:solidFill>
              </a:rPr>
              <a:t> The concept of surplus helps evaluate whether the market price of a stock is 'fair.' If the consumer and producer surplus are equal, it suggests a 'fair' market price where both buyers and sellers are equally benefiting. </a:t>
            </a:r>
            <a:endParaRPr/>
          </a:p>
          <a:p>
            <a:pPr marL="0" lvl="0" indent="0" algn="l" rtl="0">
              <a:spcBef>
                <a:spcPts val="0"/>
              </a:spcBef>
              <a:spcAft>
                <a:spcPts val="0"/>
              </a:spcAft>
              <a:buNone/>
            </a:pPr>
            <a:r>
              <a:rPr lang="en-US" b="1" i="0">
                <a:solidFill>
                  <a:srgbClr val="002060"/>
                </a:solidFill>
              </a:rPr>
              <a:t>Analysis of Market Changes</a:t>
            </a:r>
            <a:r>
              <a:rPr lang="en-US" b="0" i="0">
                <a:solidFill>
                  <a:srgbClr val="002060"/>
                </a:solidFill>
              </a:rPr>
              <a:t>: Surplus analysis can help determine how changes in supply or demand conditions will affect the welfare of producers and consumers.</a:t>
            </a:r>
            <a:endParaRPr/>
          </a:p>
        </p:txBody>
      </p:sp>
      <p:sp>
        <p:nvSpPr>
          <p:cNvPr id="278" name="Google Shape;278;g2b3a11cce6e_0_2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b3a11cce6e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b3a11cce6e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2060"/>
              </a:buClr>
              <a:buSzPts val="1200"/>
              <a:buFont typeface="Arial"/>
              <a:buChar char="•"/>
            </a:pPr>
            <a:r>
              <a:rPr lang="en-US" b="0" i="0">
                <a:solidFill>
                  <a:srgbClr val="002060"/>
                </a:solidFill>
              </a:rPr>
              <a:t>Market equilibrium is the point where supply equals demand, and it is the price and quantity at which trades occur.</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Efficient equilibrium occurs when the total surplus, which is the sum of consumer surplus and producer surplus, is maximized.</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In a trading system where every trade has a different price, the total surplus is lower compared to a system where all trades occur at the same price.</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The stock market functions like a system of limit orders, where sellers set limit sell orders and buyers set limit buy orders.</a:t>
            </a:r>
            <a:endParaRPr/>
          </a:p>
          <a:p>
            <a:pPr marL="171450" lvl="0" indent="-95250" algn="l" rtl="0">
              <a:spcBef>
                <a:spcPts val="0"/>
              </a:spcBef>
              <a:spcAft>
                <a:spcPts val="0"/>
              </a:spcAft>
              <a:buClr>
                <a:schemeClr val="dk1"/>
              </a:buClr>
              <a:buSzPts val="1200"/>
              <a:buFont typeface="Arial"/>
              <a:buNone/>
            </a:pPr>
            <a:endParaRPr/>
          </a:p>
        </p:txBody>
      </p:sp>
      <p:sp>
        <p:nvSpPr>
          <p:cNvPr id="287" name="Google Shape;287;g2b3a11cce6e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3a11cce6e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b3a11cce6e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All these sellers value their share differently. The shareholders on the left would be willing to take a much lower price for their shares than the sellers on the right. </a:t>
            </a:r>
            <a:endParaRPr/>
          </a:p>
          <a:p>
            <a:pPr marL="0" lvl="0" indent="0" algn="l" rtl="0">
              <a:spcBef>
                <a:spcPts val="0"/>
              </a:spcBef>
              <a:spcAft>
                <a:spcPts val="0"/>
              </a:spcAft>
              <a:buClr>
                <a:schemeClr val="dk1"/>
              </a:buClr>
              <a:buSzPts val="1100"/>
              <a:buFont typeface="Arial"/>
              <a:buNone/>
            </a:pPr>
            <a:r>
              <a:rPr lang="en-US" b="1"/>
              <a:t>Factors influencing supply:</a:t>
            </a:r>
            <a:r>
              <a:rPr lang="en-US"/>
              <a:t> production costs, pricing, technological advancements, competition, and governmental regulations. </a:t>
            </a:r>
            <a:endParaRPr/>
          </a:p>
          <a:p>
            <a:pPr marL="0" lvl="0" indent="0" algn="l" rtl="0">
              <a:spcBef>
                <a:spcPts val="0"/>
              </a:spcBef>
              <a:spcAft>
                <a:spcPts val="0"/>
              </a:spcAft>
              <a:buClr>
                <a:schemeClr val="dk1"/>
              </a:buClr>
              <a:buSzPts val="1100"/>
              <a:buFont typeface="Arial"/>
              <a:buNone/>
            </a:pPr>
            <a:r>
              <a:rPr lang="en-US"/>
              <a:t>When these factors result in high production, the supply increases. Conversely when these factors discourage production, supply decreases.</a:t>
            </a:r>
            <a:endParaRPr/>
          </a:p>
        </p:txBody>
      </p:sp>
      <p:sp>
        <p:nvSpPr>
          <p:cNvPr id="181" name="Google Shape;181;g2b3a11cce6e_0_1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3a11cce6e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b3a11cce6e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Imagine we have 10 people who want to buy 1 share each, but are only willing to pay a certain price. Unlike supply, this means that as the price goes up, fewer people are willing to buy a share. For example, if the price per share was $30, only 4 people would be willing to buy (the 4 on the right side).</a:t>
            </a:r>
            <a:endParaRPr/>
          </a:p>
          <a:p>
            <a:pPr marL="0" lvl="0" indent="0" algn="l" rtl="0">
              <a:spcBef>
                <a:spcPts val="0"/>
              </a:spcBef>
              <a:spcAft>
                <a:spcPts val="0"/>
              </a:spcAft>
              <a:buClr>
                <a:schemeClr val="dk1"/>
              </a:buClr>
              <a:buSzPts val="1100"/>
              <a:buFont typeface="Arial"/>
              <a:buNone/>
            </a:pPr>
            <a:r>
              <a:rPr lang="en-US" b="1"/>
              <a:t>Factors influencing demand:</a:t>
            </a:r>
            <a:r>
              <a:rPr lang="en-US"/>
              <a:t> income, preference, expectations, price of related goods etc. </a:t>
            </a:r>
            <a:endParaRPr/>
          </a:p>
          <a:p>
            <a:pPr marL="0" lvl="0" indent="0" algn="l" rtl="0">
              <a:spcBef>
                <a:spcPts val="0"/>
              </a:spcBef>
              <a:spcAft>
                <a:spcPts val="0"/>
              </a:spcAft>
              <a:buClr>
                <a:schemeClr val="dk1"/>
              </a:buClr>
              <a:buSzPts val="1100"/>
              <a:buFont typeface="Arial"/>
              <a:buNone/>
            </a:pPr>
            <a:r>
              <a:rPr lang="en-US"/>
              <a:t>If consumers want or need a product a lot, the demand is high. If consumers don't want or need a product much, the demand is low.</a:t>
            </a:r>
            <a:endParaRPr b="1"/>
          </a:p>
        </p:txBody>
      </p:sp>
      <p:sp>
        <p:nvSpPr>
          <p:cNvPr id="193" name="Google Shape;193;g2b3a11cce6e_0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b3a11cce6e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b3a11cce6e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The average price is $25.70, which was in the range of the equilibrium price we found above.</a:t>
            </a:r>
            <a:endParaRPr/>
          </a:p>
        </p:txBody>
      </p:sp>
      <p:sp>
        <p:nvSpPr>
          <p:cNvPr id="205" name="Google Shape;205;g2b3a11cce6e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a11cce6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b3a11cce6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a trader wants to buy a stock with a </a:t>
            </a:r>
            <a:r>
              <a:rPr lang="en-US" b="1"/>
              <a:t>market order</a:t>
            </a:r>
            <a:r>
              <a:rPr lang="en-US"/>
              <a:t>, they will pay the ask price, and if they want to sell with a market order, they will receive the bid price.</a:t>
            </a:r>
            <a:endParaRPr/>
          </a:p>
        </p:txBody>
      </p:sp>
      <p:sp>
        <p:nvSpPr>
          <p:cNvPr id="216" name="Google Shape;216;g2b3a11cce6e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b3a11cce6e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b3a11cce6e_0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US"/>
              <a:t>Graph: Largest stock exchange operators worldwide in September 2023, by value of electronic order book share trading (in billion U.S. dollars). Reference: </a:t>
            </a:r>
            <a:r>
              <a:rPr lang="en-US" sz="1100" u="sng">
                <a:solidFill>
                  <a:schemeClr val="hlink"/>
                </a:solidFill>
                <a:latin typeface="Arial"/>
                <a:ea typeface="Arial"/>
                <a:cs typeface="Arial"/>
                <a:sym typeface="Arial"/>
                <a:hlinkClick r:id="rId3"/>
              </a:rPr>
              <a:t>Leading stock exchanges by value of traded shares 2023 | Statista</a:t>
            </a:r>
            <a:endParaRPr sz="1700" i="1">
              <a:solidFill>
                <a:srgbClr val="455F7C"/>
              </a:solidFill>
              <a:highlight>
                <a:srgbClr val="FFFFFF"/>
              </a:highlight>
              <a:latin typeface="Arial"/>
              <a:ea typeface="Arial"/>
              <a:cs typeface="Arial"/>
              <a:sym typeface="Arial"/>
            </a:endParaRPr>
          </a:p>
          <a:p>
            <a:pPr marL="171450" lvl="0" indent="-95250" algn="l" rtl="0">
              <a:spcBef>
                <a:spcPts val="0"/>
              </a:spcBef>
              <a:spcAft>
                <a:spcPts val="0"/>
              </a:spcAft>
              <a:buClr>
                <a:schemeClr val="dk1"/>
              </a:buClr>
              <a:buSzPts val="1200"/>
              <a:buFont typeface="Arial"/>
              <a:buNone/>
            </a:pPr>
            <a:endParaRPr/>
          </a:p>
        </p:txBody>
      </p:sp>
      <p:sp>
        <p:nvSpPr>
          <p:cNvPr id="227" name="Google Shape;227;g2b3a11cce6e_0_2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3a11cce6e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3a11cce6e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not always fair to every buyer and seller. The surpluses are explained on the following slide.</a:t>
            </a:r>
            <a:endParaRPr/>
          </a:p>
        </p:txBody>
      </p:sp>
      <p:sp>
        <p:nvSpPr>
          <p:cNvPr id="238" name="Google Shape;238;g2b3a11cce6e_0_2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3a11cce6e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b3a11cce6e_0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The concept of surplus is crucial when analyzing supply and demand scenarios in the stock market because it represents the additional benefit gained by consumers or producers in the trading process. It essentially measures the 'economic wellbeing' or 'gain' of consumers and producers in a market transaction.</a:t>
            </a:r>
            <a:endParaRPr/>
          </a:p>
          <a:p>
            <a:pPr marL="0" marR="0" lvl="0" indent="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Consumer Surplus = Highest Price a buyer is willing to pay – Price they actually pay</a:t>
            </a:r>
            <a:endParaRPr/>
          </a:p>
          <a:p>
            <a:pPr marL="171450" marR="0" lvl="0" indent="-171450" algn="l" rtl="0">
              <a:lnSpc>
                <a:spcPct val="100000"/>
              </a:lnSpc>
              <a:spcBef>
                <a:spcPts val="0"/>
              </a:spcBef>
              <a:spcAft>
                <a:spcPts val="0"/>
              </a:spcAft>
              <a:buClr>
                <a:schemeClr val="dk1"/>
              </a:buClr>
              <a:buSzPts val="1200"/>
              <a:buFont typeface="Arial"/>
              <a:buChar char="•"/>
            </a:pPr>
            <a:r>
              <a:rPr lang="en-US"/>
              <a:t>Producer Surplus = Price a seller actually sells an item for – Lowest price they would sell for</a:t>
            </a:r>
            <a:endParaRPr/>
          </a:p>
          <a:p>
            <a:pPr marL="171450" marR="0" lvl="0" indent="-171450" algn="l" rtl="0">
              <a:lnSpc>
                <a:spcPct val="100000"/>
              </a:lnSpc>
              <a:spcBef>
                <a:spcPts val="0"/>
              </a:spcBef>
              <a:spcAft>
                <a:spcPts val="0"/>
              </a:spcAft>
              <a:buClr>
                <a:schemeClr val="dk1"/>
              </a:buClr>
              <a:buSzPts val="1200"/>
              <a:buFont typeface="Arial"/>
              <a:buChar char="•"/>
            </a:pPr>
            <a:r>
              <a:rPr lang="en-US"/>
              <a:t>Total Surplus = Consumer Surplus + Producer Surplus</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b="1"/>
              <a:t>Note:</a:t>
            </a:r>
            <a:r>
              <a:rPr lang="en-US"/>
              <a:t> In a system where investors trade at one price, the total surplus is usually much greater than when investors trade at various prices.</a:t>
            </a:r>
            <a:endParaRPr/>
          </a:p>
          <a:p>
            <a:pPr marL="0" lvl="0" indent="0" algn="l" rtl="0">
              <a:spcBef>
                <a:spcPts val="0"/>
              </a:spcBef>
              <a:spcAft>
                <a:spcPts val="0"/>
              </a:spcAft>
              <a:buClr>
                <a:schemeClr val="dk1"/>
              </a:buClr>
              <a:buSzPts val="1200"/>
              <a:buFont typeface="Arial"/>
              <a:buNone/>
            </a:pPr>
            <a:endParaRPr b="0"/>
          </a:p>
        </p:txBody>
      </p:sp>
      <p:sp>
        <p:nvSpPr>
          <p:cNvPr id="250" name="Google Shape;250;g2b3a11cce6e_0_2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b3a11cce6e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b3a11cce6e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Supply and demand are fundamental concepts in economics that depict the relationship between the availability of a particular product and the desire or need for that product by consumers. </a:t>
            </a:r>
            <a:endParaRPr/>
          </a:p>
          <a:p>
            <a:pPr marL="0" lvl="0" indent="0" algn="l" rtl="0">
              <a:spcBef>
                <a:spcPts val="0"/>
              </a:spcBef>
              <a:spcAft>
                <a:spcPts val="0"/>
              </a:spcAft>
              <a:buClr>
                <a:schemeClr val="dk1"/>
              </a:buClr>
              <a:buSzPts val="1100"/>
              <a:buFont typeface="Arial"/>
              <a:buNone/>
            </a:pPr>
            <a:r>
              <a:rPr lang="en-US" b="1"/>
              <a:t>Supply</a:t>
            </a:r>
            <a:r>
              <a:rPr lang="en-US"/>
              <a:t>: the quantity of a product or service a seller (like a business or a manufacturer) is willing to provide at a certain price. </a:t>
            </a:r>
            <a:endParaRPr/>
          </a:p>
          <a:p>
            <a:pPr marL="0" lvl="0" indent="0" algn="l" rtl="0">
              <a:spcBef>
                <a:spcPts val="0"/>
              </a:spcBef>
              <a:spcAft>
                <a:spcPts val="0"/>
              </a:spcAft>
              <a:buClr>
                <a:schemeClr val="dk1"/>
              </a:buClr>
              <a:buSzPts val="1100"/>
              <a:buFont typeface="Arial"/>
              <a:buNone/>
            </a:pPr>
            <a:r>
              <a:rPr lang="en-US" b="1"/>
              <a:t>Factors influencing supply:</a:t>
            </a:r>
            <a:r>
              <a:rPr lang="en-US"/>
              <a:t> production costs, pricing, technological advancements, competition, and governmental regulations. </a:t>
            </a:r>
            <a:endParaRPr/>
          </a:p>
          <a:p>
            <a:pPr marL="0" lvl="0" indent="0" algn="l" rtl="0">
              <a:spcBef>
                <a:spcPts val="0"/>
              </a:spcBef>
              <a:spcAft>
                <a:spcPts val="0"/>
              </a:spcAft>
              <a:buClr>
                <a:schemeClr val="dk1"/>
              </a:buClr>
              <a:buSzPts val="1100"/>
              <a:buFont typeface="Arial"/>
              <a:buNone/>
            </a:pPr>
            <a:r>
              <a:rPr lang="en-US"/>
              <a:t>When these factors result in high production, the supply increases. Conversely when these factors discourage production, supply decreases.</a:t>
            </a:r>
            <a:endParaRPr/>
          </a:p>
          <a:p>
            <a:pPr marL="0" lvl="0" indent="0" algn="l" rtl="0">
              <a:spcBef>
                <a:spcPts val="0"/>
              </a:spcBef>
              <a:spcAft>
                <a:spcPts val="0"/>
              </a:spcAft>
              <a:buClr>
                <a:schemeClr val="dk1"/>
              </a:buClr>
              <a:buSzPts val="1100"/>
              <a:buFont typeface="Arial"/>
              <a:buNone/>
            </a:pPr>
            <a:r>
              <a:rPr lang="en-US" b="1"/>
              <a:t>Demand:</a:t>
            </a:r>
            <a:r>
              <a:rPr lang="en-US"/>
              <a:t> how much (quantity) of a product or service is desired or needed by buyers. The quantity demanded is the amount of a product people are willing to buy at a certain price. </a:t>
            </a:r>
            <a:endParaRPr/>
          </a:p>
          <a:p>
            <a:pPr marL="0" lvl="0" indent="0" algn="l" rtl="0">
              <a:spcBef>
                <a:spcPts val="0"/>
              </a:spcBef>
              <a:spcAft>
                <a:spcPts val="0"/>
              </a:spcAft>
              <a:buClr>
                <a:schemeClr val="dk1"/>
              </a:buClr>
              <a:buSzPts val="1100"/>
              <a:buFont typeface="Arial"/>
              <a:buNone/>
            </a:pPr>
            <a:r>
              <a:rPr lang="en-US" b="1"/>
              <a:t>Factors influencing demand:</a:t>
            </a:r>
            <a:r>
              <a:rPr lang="en-US"/>
              <a:t> income, preference, expectations, price of related goods etc. </a:t>
            </a:r>
            <a:endParaRPr/>
          </a:p>
          <a:p>
            <a:pPr marL="0" lvl="0" indent="0" algn="l" rtl="0">
              <a:spcBef>
                <a:spcPts val="0"/>
              </a:spcBef>
              <a:spcAft>
                <a:spcPts val="0"/>
              </a:spcAft>
              <a:buClr>
                <a:schemeClr val="dk1"/>
              </a:buClr>
              <a:buSzPts val="1100"/>
              <a:buFont typeface="Arial"/>
              <a:buNone/>
            </a:pPr>
            <a:r>
              <a:rPr lang="en-US"/>
              <a:t>If consumers want or need a product a lot, the demand is high. If consumers don't want or need a product much, the demand is low.</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The interaction between supply and demand establishes the market price; when demand is high and supply is low, prices tend to rise. Conversely, when supply is high and demand is low, prices tend to drop. </a:t>
            </a:r>
            <a:endParaRPr/>
          </a:p>
          <a:p>
            <a:pPr marL="0" lvl="0" indent="0" algn="l" rtl="0">
              <a:spcBef>
                <a:spcPts val="0"/>
              </a:spcBef>
              <a:spcAft>
                <a:spcPts val="0"/>
              </a:spcAft>
              <a:buClr>
                <a:schemeClr val="dk1"/>
              </a:buClr>
              <a:buSzPts val="1100"/>
              <a:buFont typeface="Arial"/>
              <a:buNone/>
            </a:pPr>
            <a:r>
              <a:rPr lang="en-US"/>
              <a:t>This is the basic principle of market economy and it largely determines how resources are allocated in capitalist societies. </a:t>
            </a:r>
            <a:endParaRPr/>
          </a:p>
          <a:p>
            <a:pPr marL="0" lvl="0" indent="0" algn="l" rtl="0">
              <a:spcBef>
                <a:spcPts val="0"/>
              </a:spcBef>
              <a:spcAft>
                <a:spcPts val="0"/>
              </a:spcAft>
              <a:buClr>
                <a:schemeClr val="dk1"/>
              </a:buClr>
              <a:buSzPts val="1200"/>
              <a:buFont typeface="Arial"/>
              <a:buNone/>
            </a:pPr>
            <a:endParaRPr/>
          </a:p>
        </p:txBody>
      </p:sp>
      <p:sp>
        <p:nvSpPr>
          <p:cNvPr id="260" name="Google Shape;260;g2b3a11cce6e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5"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8" name="Google Shape;18;p15"/>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5"/>
          <p:cNvSpPr>
            <a:spLocks noGrp="1"/>
          </p:cNvSpPr>
          <p:nvPr>
            <p:ph type="pic" idx="2"/>
          </p:nvPr>
        </p:nvSpPr>
        <p:spPr>
          <a:xfrm>
            <a:off x="7613650" y="1122363"/>
            <a:ext cx="3740150" cy="4459288"/>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104"/>
        <p:cNvGrpSpPr/>
        <p:nvPr/>
      </p:nvGrpSpPr>
      <p:grpSpPr>
        <a:xfrm>
          <a:off x="0" y="0"/>
          <a:ext cx="0" cy="0"/>
          <a:chOff x="0" y="0"/>
          <a:chExt cx="0" cy="0"/>
        </a:xfrm>
      </p:grpSpPr>
      <p:sp>
        <p:nvSpPr>
          <p:cNvPr id="105" name="Google Shape;105;g2b3a11cce6e_0_305"/>
          <p:cNvSpPr/>
          <p:nvPr/>
        </p:nvSpPr>
        <p:spPr>
          <a:xfrm>
            <a:off x="648494" y="676593"/>
            <a:ext cx="10895100" cy="5504700"/>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06" name="Google Shape;106;g2b3a11cce6e_0_3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3a11cce6e_0_3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g2b3a11cce6e_0_3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g2b3a11cce6e_0_305"/>
          <p:cNvSpPr txBox="1"/>
          <p:nvPr/>
        </p:nvSpPr>
        <p:spPr>
          <a:xfrm>
            <a:off x="1131809" y="1009546"/>
            <a:ext cx="3932100"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a:p>
        </p:txBody>
      </p:sp>
      <p:sp>
        <p:nvSpPr>
          <p:cNvPr id="110" name="Google Shape;110;g2b3a11cce6e_0_305"/>
          <p:cNvSpPr>
            <a:spLocks noGrp="1"/>
          </p:cNvSpPr>
          <p:nvPr>
            <p:ph type="pic" idx="2"/>
          </p:nvPr>
        </p:nvSpPr>
        <p:spPr>
          <a:xfrm>
            <a:off x="1229361" y="2724785"/>
            <a:ext cx="3678000" cy="2883600"/>
          </a:xfrm>
          <a:prstGeom prst="rect">
            <a:avLst/>
          </a:prstGeom>
          <a:noFill/>
          <a:ln>
            <a:noFill/>
          </a:ln>
        </p:spPr>
      </p:sp>
      <p:pic>
        <p:nvPicPr>
          <p:cNvPr id="111" name="Google Shape;111;g2b3a11cce6e_0_305" descr="A group of gold coins&#10;&#10;Description automatically generated"/>
          <p:cNvPicPr preferRelativeResize="0"/>
          <p:nvPr/>
        </p:nvPicPr>
        <p:blipFill rotWithShape="1">
          <a:blip r:embed="rId2">
            <a:alphaModFix/>
          </a:blip>
          <a:srcRect/>
          <a:stretch/>
        </p:blipFill>
        <p:spPr>
          <a:xfrm rot="-640135">
            <a:off x="10322262" y="626811"/>
            <a:ext cx="1548211" cy="2100262"/>
          </a:xfrm>
          <a:prstGeom prst="rect">
            <a:avLst/>
          </a:prstGeom>
          <a:noFill/>
          <a:ln>
            <a:noFill/>
          </a:ln>
        </p:spPr>
      </p:pic>
      <p:sp>
        <p:nvSpPr>
          <p:cNvPr id="112" name="Google Shape;112;g2b3a11cce6e_0_305"/>
          <p:cNvSpPr txBox="1">
            <a:spLocks noGrp="1"/>
          </p:cNvSpPr>
          <p:nvPr>
            <p:ph type="body" idx="1"/>
          </p:nvPr>
        </p:nvSpPr>
        <p:spPr>
          <a:xfrm>
            <a:off x="5255339" y="992187"/>
            <a:ext cx="5805000" cy="4873500"/>
          </a:xfrm>
          <a:prstGeom prst="rect">
            <a:avLst/>
          </a:prstGeom>
          <a:noFill/>
          <a:ln>
            <a:noFill/>
          </a:ln>
        </p:spPr>
        <p:txBody>
          <a:bodyPr spcFirstLastPara="1" wrap="square" lIns="91425" tIns="45700" rIns="91425" bIns="45700" anchor="t" anchorCtr="0">
            <a:normAutofit/>
          </a:bodyPr>
          <a:lstStyle>
            <a:lvl1pPr marL="457200" lvl="0" indent="-457200" algn="l" rtl="0">
              <a:lnSpc>
                <a:spcPct val="100000"/>
              </a:lnSpc>
              <a:spcBef>
                <a:spcPts val="1000"/>
              </a:spcBef>
              <a:spcAft>
                <a:spcPts val="0"/>
              </a:spcAft>
              <a:buClr>
                <a:srgbClr val="464669"/>
              </a:buClr>
              <a:buSzPts val="3600"/>
              <a:buFont typeface="Work Sans Medium"/>
              <a:buChar char="•"/>
              <a:defRPr sz="2400"/>
            </a:lvl1pPr>
            <a:lvl2pPr marL="914400" lvl="1" indent="-495300" algn="l" rtl="0">
              <a:lnSpc>
                <a:spcPct val="100000"/>
              </a:lnSpc>
              <a:spcBef>
                <a:spcPts val="500"/>
              </a:spcBef>
              <a:spcAft>
                <a:spcPts val="0"/>
              </a:spcAft>
              <a:buClr>
                <a:srgbClr val="464669"/>
              </a:buClr>
              <a:buSzPts val="4200"/>
              <a:buFont typeface="Work Sans Medium"/>
              <a:buChar char="•"/>
              <a:defRPr sz="2800"/>
            </a:lvl2pPr>
            <a:lvl3pPr marL="1371600" lvl="2" indent="-457200" algn="l" rtl="0">
              <a:lnSpc>
                <a:spcPct val="100000"/>
              </a:lnSpc>
              <a:spcBef>
                <a:spcPts val="500"/>
              </a:spcBef>
              <a:spcAft>
                <a:spcPts val="0"/>
              </a:spcAft>
              <a:buClr>
                <a:srgbClr val="464669"/>
              </a:buClr>
              <a:buSzPts val="3600"/>
              <a:buFont typeface="Work Sans Medium"/>
              <a:buChar char="•"/>
              <a:defRPr sz="2400"/>
            </a:lvl3pPr>
            <a:lvl4pPr marL="1828800" lvl="3" indent="-419100" algn="l" rtl="0">
              <a:lnSpc>
                <a:spcPct val="100000"/>
              </a:lnSpc>
              <a:spcBef>
                <a:spcPts val="500"/>
              </a:spcBef>
              <a:spcAft>
                <a:spcPts val="0"/>
              </a:spcAft>
              <a:buClr>
                <a:srgbClr val="464669"/>
              </a:buClr>
              <a:buSzPts val="3000"/>
              <a:buFont typeface="Work Sans Medium"/>
              <a:buChar char="•"/>
              <a:defRPr sz="2000"/>
            </a:lvl4pPr>
            <a:lvl5pPr marL="2286000" lvl="4" indent="-419100" algn="l" rtl="0">
              <a:lnSpc>
                <a:spcPct val="100000"/>
              </a:lnSpc>
              <a:spcBef>
                <a:spcPts val="500"/>
              </a:spcBef>
              <a:spcAft>
                <a:spcPts val="0"/>
              </a:spcAft>
              <a:buClr>
                <a:srgbClr val="464669"/>
              </a:buClr>
              <a:buSzPts val="3000"/>
              <a:buFont typeface="Work Sans Medium"/>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g2b3a11cce6e_0_314"/>
          <p:cNvSpPr/>
          <p:nvPr/>
        </p:nvSpPr>
        <p:spPr>
          <a:xfrm>
            <a:off x="838200" y="1825626"/>
            <a:ext cx="5181600" cy="4351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g2b3a11cce6e_0_314"/>
          <p:cNvSpPr/>
          <p:nvPr/>
        </p:nvSpPr>
        <p:spPr>
          <a:xfrm>
            <a:off x="6172200" y="1825625"/>
            <a:ext cx="5181600" cy="4351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g2b3a11cce6e_0_3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3a11cce6e_0_314"/>
          <p:cNvSpPr txBox="1">
            <a:spLocks noGrp="1"/>
          </p:cNvSpPr>
          <p:nvPr>
            <p:ph type="body" idx="1"/>
          </p:nvPr>
        </p:nvSpPr>
        <p:spPr>
          <a:xfrm>
            <a:off x="1048456" y="2111022"/>
            <a:ext cx="4778100" cy="3849600"/>
          </a:xfrm>
          <a:prstGeom prst="rect">
            <a:avLst/>
          </a:prstGeom>
          <a:noFill/>
          <a:ln>
            <a:noFill/>
          </a:ln>
        </p:spPr>
        <p:txBody>
          <a:bodyPr spcFirstLastPara="1" wrap="square" lIns="91425" tIns="45700" rIns="91425" bIns="45700" anchor="t" anchorCtr="0">
            <a:normAutofit/>
          </a:bodyPr>
          <a:lstStyle>
            <a:lvl1pPr marL="457200" lvl="0" indent="-419100" algn="l" rtl="0">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rtl="0">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rtl="0">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g2b3a11cce6e_0_314"/>
          <p:cNvSpPr txBox="1">
            <a:spLocks noGrp="1"/>
          </p:cNvSpPr>
          <p:nvPr>
            <p:ph type="body" idx="2"/>
          </p:nvPr>
        </p:nvSpPr>
        <p:spPr>
          <a:xfrm>
            <a:off x="6382456" y="2111022"/>
            <a:ext cx="4778100" cy="3849600"/>
          </a:xfrm>
          <a:prstGeom prst="rect">
            <a:avLst/>
          </a:prstGeom>
          <a:noFill/>
          <a:ln>
            <a:noFill/>
          </a:ln>
        </p:spPr>
        <p:txBody>
          <a:bodyPr spcFirstLastPara="1" wrap="square" lIns="91425" tIns="45700" rIns="91425" bIns="45700" anchor="t" anchorCtr="0">
            <a:normAutofit/>
          </a:bodyPr>
          <a:lstStyle>
            <a:lvl1pPr marL="457200" lvl="0" indent="-419100" algn="l" rtl="0">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rtl="0">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rtl="0">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3a11cce6e_0_3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g2b3a11cce6e_0_3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g2b3a11cce6e_0_3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g2b3a11cce6e_0_314"/>
          <p:cNvPicPr preferRelativeResize="0"/>
          <p:nvPr/>
        </p:nvPicPr>
        <p:blipFill rotWithShape="1">
          <a:blip r:embed="rId2">
            <a:alphaModFix/>
          </a:blip>
          <a:srcRect/>
          <a:stretch/>
        </p:blipFill>
        <p:spPr>
          <a:xfrm>
            <a:off x="1500768" y="1395509"/>
            <a:ext cx="9190462" cy="792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pic>
        <p:nvPicPr>
          <p:cNvPr id="124" name="Google Shape;124;g2b3a11cce6e_0_324"/>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125" name="Google Shape;125;g2b3a11cce6e_0_324"/>
          <p:cNvSpPr txBox="1">
            <a:spLocks noGrp="1"/>
          </p:cNvSpPr>
          <p:nvPr>
            <p:ph type="title"/>
          </p:nvPr>
        </p:nvSpPr>
        <p:spPr>
          <a:xfrm>
            <a:off x="587375" y="-424655"/>
            <a:ext cx="59880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3a11cce6e_0_324"/>
          <p:cNvSpPr txBox="1">
            <a:spLocks noGrp="1"/>
          </p:cNvSpPr>
          <p:nvPr>
            <p:ph type="body" idx="1"/>
          </p:nvPr>
        </p:nvSpPr>
        <p:spPr>
          <a:xfrm>
            <a:off x="587375" y="2428082"/>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rtl="0">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rtl="0">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rtl="0">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rtl="0">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7" name="Google Shape;127;g2b3a11cce6e_0_3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3a11cce6e_0_3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g2b3a11cce6e_0_3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0"/>
        <p:cNvGrpSpPr/>
        <p:nvPr/>
      </p:nvGrpSpPr>
      <p:grpSpPr>
        <a:xfrm>
          <a:off x="0" y="0"/>
          <a:ext cx="0" cy="0"/>
          <a:chOff x="0" y="0"/>
          <a:chExt cx="0" cy="0"/>
        </a:xfrm>
      </p:grpSpPr>
      <p:sp>
        <p:nvSpPr>
          <p:cNvPr id="131" name="Google Shape;131;g2b3a11cce6e_0_3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g2b3a11cce6e_0_33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rtl="0">
              <a:lnSpc>
                <a:spcPct val="100000"/>
              </a:lnSpc>
              <a:spcBef>
                <a:spcPts val="500"/>
              </a:spcBef>
              <a:spcAft>
                <a:spcPts val="0"/>
              </a:spcAft>
              <a:buClr>
                <a:srgbClr val="464669"/>
              </a:buClr>
              <a:buSzPts val="3000"/>
              <a:buFont typeface="Work Sans Medium"/>
              <a:buNone/>
              <a:defRPr sz="2000" b="1"/>
            </a:lvl2pPr>
            <a:lvl3pPr marL="1371600" lvl="2" indent="-228600" algn="l" rtl="0">
              <a:lnSpc>
                <a:spcPct val="100000"/>
              </a:lnSpc>
              <a:spcBef>
                <a:spcPts val="500"/>
              </a:spcBef>
              <a:spcAft>
                <a:spcPts val="0"/>
              </a:spcAft>
              <a:buClr>
                <a:srgbClr val="464669"/>
              </a:buClr>
              <a:buSzPts val="2700"/>
              <a:buFont typeface="Work Sans Medium"/>
              <a:buNone/>
              <a:defRPr sz="1800" b="1"/>
            </a:lvl3pPr>
            <a:lvl4pPr marL="1828800" lvl="3" indent="-228600" algn="l" rtl="0">
              <a:lnSpc>
                <a:spcPct val="100000"/>
              </a:lnSpc>
              <a:spcBef>
                <a:spcPts val="500"/>
              </a:spcBef>
              <a:spcAft>
                <a:spcPts val="0"/>
              </a:spcAft>
              <a:buClr>
                <a:srgbClr val="464669"/>
              </a:buClr>
              <a:buSzPts val="2400"/>
              <a:buFont typeface="Work Sans Medium"/>
              <a:buNone/>
              <a:defRPr sz="1600" b="1"/>
            </a:lvl4pPr>
            <a:lvl5pPr marL="2286000" lvl="4" indent="-228600" algn="l" rtl="0">
              <a:lnSpc>
                <a:spcPct val="100000"/>
              </a:lnSpc>
              <a:spcBef>
                <a:spcPts val="500"/>
              </a:spcBef>
              <a:spcAft>
                <a:spcPts val="0"/>
              </a:spcAft>
              <a:buClr>
                <a:srgbClr val="464669"/>
              </a:buClr>
              <a:buSzPts val="2400"/>
              <a:buFont typeface="Work Sans Medium"/>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3" name="Google Shape;133;g2b3a11cce6e_0_331"/>
          <p:cNvSpPr txBox="1">
            <a:spLocks noGrp="1"/>
          </p:cNvSpPr>
          <p:nvPr>
            <p:ph type="body" idx="2"/>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rtl="0">
              <a:lnSpc>
                <a:spcPct val="100000"/>
              </a:lnSpc>
              <a:spcBef>
                <a:spcPts val="500"/>
              </a:spcBef>
              <a:spcAft>
                <a:spcPts val="0"/>
              </a:spcAft>
              <a:buClr>
                <a:srgbClr val="464669"/>
              </a:buClr>
              <a:buSzPts val="3000"/>
              <a:buFont typeface="Work Sans Medium"/>
              <a:buNone/>
              <a:defRPr sz="2000" b="1"/>
            </a:lvl2pPr>
            <a:lvl3pPr marL="1371600" lvl="2" indent="-228600" algn="l" rtl="0">
              <a:lnSpc>
                <a:spcPct val="100000"/>
              </a:lnSpc>
              <a:spcBef>
                <a:spcPts val="500"/>
              </a:spcBef>
              <a:spcAft>
                <a:spcPts val="0"/>
              </a:spcAft>
              <a:buClr>
                <a:srgbClr val="464669"/>
              </a:buClr>
              <a:buSzPts val="2700"/>
              <a:buFont typeface="Work Sans Medium"/>
              <a:buNone/>
              <a:defRPr sz="1800" b="1"/>
            </a:lvl3pPr>
            <a:lvl4pPr marL="1828800" lvl="3" indent="-228600" algn="l" rtl="0">
              <a:lnSpc>
                <a:spcPct val="100000"/>
              </a:lnSpc>
              <a:spcBef>
                <a:spcPts val="500"/>
              </a:spcBef>
              <a:spcAft>
                <a:spcPts val="0"/>
              </a:spcAft>
              <a:buClr>
                <a:srgbClr val="464669"/>
              </a:buClr>
              <a:buSzPts val="2400"/>
              <a:buFont typeface="Work Sans Medium"/>
              <a:buNone/>
              <a:defRPr sz="1600" b="1"/>
            </a:lvl4pPr>
            <a:lvl5pPr marL="2286000" lvl="4" indent="-228600" algn="l" rtl="0">
              <a:lnSpc>
                <a:spcPct val="100000"/>
              </a:lnSpc>
              <a:spcBef>
                <a:spcPts val="500"/>
              </a:spcBef>
              <a:spcAft>
                <a:spcPts val="0"/>
              </a:spcAft>
              <a:buClr>
                <a:srgbClr val="464669"/>
              </a:buClr>
              <a:buSzPts val="2400"/>
              <a:buFont typeface="Work Sans Medium"/>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4" name="Google Shape;134;g2b3a11cce6e_0_3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3a11cce6e_0_3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g2b3a11cce6e_0_3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g2b3a11cce6e_0_331"/>
          <p:cNvSpPr/>
          <p:nvPr/>
        </p:nvSpPr>
        <p:spPr>
          <a:xfrm>
            <a:off x="836612" y="2596444"/>
            <a:ext cx="5183100" cy="35805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g2b3a11cce6e_0_331"/>
          <p:cNvSpPr/>
          <p:nvPr/>
        </p:nvSpPr>
        <p:spPr>
          <a:xfrm>
            <a:off x="6170612" y="2596443"/>
            <a:ext cx="5183100" cy="35805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g2b3a11cce6e_0_331"/>
          <p:cNvSpPr txBox="1">
            <a:spLocks noGrp="1"/>
          </p:cNvSpPr>
          <p:nvPr>
            <p:ph type="body" idx="3"/>
          </p:nvPr>
        </p:nvSpPr>
        <p:spPr>
          <a:xfrm>
            <a:off x="1046992" y="2792944"/>
            <a:ext cx="4779600" cy="3167700"/>
          </a:xfrm>
          <a:prstGeom prst="rect">
            <a:avLst/>
          </a:prstGeom>
          <a:noFill/>
          <a:ln>
            <a:noFill/>
          </a:ln>
        </p:spPr>
        <p:txBody>
          <a:bodyPr spcFirstLastPara="1" wrap="square" lIns="91425" tIns="45700" rIns="91425" bIns="45700" anchor="t" anchorCtr="0">
            <a:normAutofit/>
          </a:bodyPr>
          <a:lstStyle>
            <a:lvl1pPr marL="457200" lvl="0" indent="-419100" algn="l" rtl="0">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rtl="0">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rtl="0">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2b3a11cce6e_0_331"/>
          <p:cNvSpPr txBox="1">
            <a:spLocks noGrp="1"/>
          </p:cNvSpPr>
          <p:nvPr>
            <p:ph type="body" idx="4"/>
          </p:nvPr>
        </p:nvSpPr>
        <p:spPr>
          <a:xfrm>
            <a:off x="6380992" y="2792944"/>
            <a:ext cx="4779600" cy="3167700"/>
          </a:xfrm>
          <a:prstGeom prst="rect">
            <a:avLst/>
          </a:prstGeom>
          <a:noFill/>
          <a:ln>
            <a:noFill/>
          </a:ln>
        </p:spPr>
        <p:txBody>
          <a:bodyPr spcFirstLastPara="1" wrap="square" lIns="91425" tIns="45700" rIns="91425" bIns="45700" anchor="t" anchorCtr="0">
            <a:normAutofit/>
          </a:bodyPr>
          <a:lstStyle>
            <a:lvl1pPr marL="457200" lvl="0" indent="-419100" algn="l" rtl="0">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rtl="0">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rtl="0">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1" name="Google Shape;141;g2b3a11cce6e_0_331"/>
          <p:cNvPicPr preferRelativeResize="0"/>
          <p:nvPr/>
        </p:nvPicPr>
        <p:blipFill rotWithShape="1">
          <a:blip r:embed="rId2">
            <a:alphaModFix/>
          </a:blip>
          <a:srcRect/>
          <a:stretch/>
        </p:blipFill>
        <p:spPr>
          <a:xfrm>
            <a:off x="836612" y="1385528"/>
            <a:ext cx="9190462" cy="7920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142"/>
        <p:cNvGrpSpPr/>
        <p:nvPr/>
      </p:nvGrpSpPr>
      <p:grpSpPr>
        <a:xfrm>
          <a:off x="0" y="0"/>
          <a:ext cx="0" cy="0"/>
          <a:chOff x="0" y="0"/>
          <a:chExt cx="0" cy="0"/>
        </a:xfrm>
      </p:grpSpPr>
      <p:sp>
        <p:nvSpPr>
          <p:cNvPr id="143" name="Google Shape;143;g2b3a11cce6e_0_3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g2b3a11cce6e_0_3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95300" algn="l" rtl="0">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rtl="0">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rtl="0">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rtl="0">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5" name="Google Shape;145;g2b3a11cce6e_0_3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2b3a11cce6e_0_3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3a11cce6e_0_3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g2b3a11cce6e_0_343"/>
          <p:cNvSpPr/>
          <p:nvPr/>
        </p:nvSpPr>
        <p:spPr>
          <a:xfrm>
            <a:off x="0" y="6176963"/>
            <a:ext cx="12192000" cy="69360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9" name="Google Shape;149;g2b3a11cce6e_0_343"/>
          <p:cNvPicPr preferRelativeResize="0"/>
          <p:nvPr/>
        </p:nvPicPr>
        <p:blipFill rotWithShape="1">
          <a:blip r:embed="rId2">
            <a:alphaModFix/>
          </a:blip>
          <a:srcRect/>
          <a:stretch/>
        </p:blipFill>
        <p:spPr>
          <a:xfrm>
            <a:off x="-104983" y="3359298"/>
            <a:ext cx="12296981" cy="2292746"/>
          </a:xfrm>
          <a:prstGeom prst="rect">
            <a:avLst/>
          </a:prstGeom>
          <a:noFill/>
          <a:ln>
            <a:noFill/>
          </a:ln>
        </p:spPr>
      </p:pic>
      <p:pic>
        <p:nvPicPr>
          <p:cNvPr id="150" name="Google Shape;150;g2b3a11cce6e_0_343"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151" name="Google Shape;151;g2b3a11cce6e_0_343"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2"/>
        <p:cNvGrpSpPr/>
        <p:nvPr/>
      </p:nvGrpSpPr>
      <p:grpSpPr>
        <a:xfrm>
          <a:off x="0" y="0"/>
          <a:ext cx="0" cy="0"/>
          <a:chOff x="0" y="0"/>
          <a:chExt cx="0" cy="0"/>
        </a:xfrm>
      </p:grpSpPr>
      <p:sp>
        <p:nvSpPr>
          <p:cNvPr id="153" name="Google Shape;153;g2b3a11cce6e_0_3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3a11cce6e_0_3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g2b3a11cce6e_0_3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g2b3a11cce6e_0_353"/>
          <p:cNvPicPr preferRelativeResize="0"/>
          <p:nvPr/>
        </p:nvPicPr>
        <p:blipFill rotWithShape="1">
          <a:blip r:embed="rId2">
            <a:alphaModFix/>
          </a:blip>
          <a:srcRect/>
          <a:stretch/>
        </p:blipFill>
        <p:spPr>
          <a:xfrm>
            <a:off x="0" y="0"/>
            <a:ext cx="12192000" cy="3901441"/>
          </a:xfrm>
          <a:prstGeom prst="rect">
            <a:avLst/>
          </a:prstGeom>
          <a:noFill/>
          <a:ln>
            <a:noFill/>
          </a:ln>
        </p:spPr>
      </p:pic>
      <p:sp>
        <p:nvSpPr>
          <p:cNvPr id="157" name="Google Shape;157;g2b3a11cce6e_0_353"/>
          <p:cNvSpPr txBox="1">
            <a:spLocks noGrp="1"/>
          </p:cNvSpPr>
          <p:nvPr>
            <p:ph type="title"/>
          </p:nvPr>
        </p:nvSpPr>
        <p:spPr>
          <a:xfrm>
            <a:off x="838200" y="909637"/>
            <a:ext cx="57252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g2b3a11cce6e_0_353"/>
          <p:cNvSpPr txBox="1">
            <a:spLocks noGrp="1"/>
          </p:cNvSpPr>
          <p:nvPr>
            <p:ph type="body" idx="1"/>
          </p:nvPr>
        </p:nvSpPr>
        <p:spPr>
          <a:xfrm>
            <a:off x="838200" y="2394743"/>
            <a:ext cx="6395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rtl="0">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rtl="0">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rtl="0">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rtl="0">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59" name="Google Shape;159;g2b3a11cce6e_0_353"/>
          <p:cNvPicPr preferRelativeResize="0"/>
          <p:nvPr/>
        </p:nvPicPr>
        <p:blipFill rotWithShape="1">
          <a:blip r:embed="rId3">
            <a:alphaModFix/>
          </a:blip>
          <a:srcRect/>
          <a:stretch/>
        </p:blipFill>
        <p:spPr>
          <a:xfrm>
            <a:off x="-40556" y="1115684"/>
            <a:ext cx="12369719" cy="51167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160"/>
        <p:cNvGrpSpPr/>
        <p:nvPr/>
      </p:nvGrpSpPr>
      <p:grpSpPr>
        <a:xfrm>
          <a:off x="0" y="0"/>
          <a:ext cx="0" cy="0"/>
          <a:chOff x="0" y="0"/>
          <a:chExt cx="0" cy="0"/>
        </a:xfrm>
      </p:grpSpPr>
      <p:sp>
        <p:nvSpPr>
          <p:cNvPr id="161" name="Google Shape;161;g2b3a11cce6e_0_361"/>
          <p:cNvSpPr/>
          <p:nvPr/>
        </p:nvSpPr>
        <p:spPr>
          <a:xfrm>
            <a:off x="648494" y="676593"/>
            <a:ext cx="10895100" cy="5504700"/>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62" name="Google Shape;162;g2b3a11cce6e_0_361"/>
          <p:cNvSpPr txBox="1">
            <a:spLocks noGrp="1"/>
          </p:cNvSpPr>
          <p:nvPr>
            <p:ph type="body" idx="1"/>
          </p:nvPr>
        </p:nvSpPr>
        <p:spPr>
          <a:xfrm>
            <a:off x="5323840" y="987425"/>
            <a:ext cx="5805000" cy="4873500"/>
          </a:xfrm>
          <a:prstGeom prst="rect">
            <a:avLst/>
          </a:prstGeom>
          <a:noFill/>
          <a:ln>
            <a:noFill/>
          </a:ln>
        </p:spPr>
        <p:txBody>
          <a:bodyPr spcFirstLastPara="1" wrap="square" lIns="91425" tIns="45700" rIns="91425" bIns="45700" anchor="t" anchorCtr="0">
            <a:normAutofit/>
          </a:bodyPr>
          <a:lstStyle>
            <a:lvl1pPr marL="457200" lvl="0" indent="-457200" algn="l" rtl="0">
              <a:lnSpc>
                <a:spcPct val="100000"/>
              </a:lnSpc>
              <a:spcBef>
                <a:spcPts val="1000"/>
              </a:spcBef>
              <a:spcAft>
                <a:spcPts val="0"/>
              </a:spcAft>
              <a:buClr>
                <a:srgbClr val="464669"/>
              </a:buClr>
              <a:buSzPts val="3600"/>
              <a:buFont typeface="Work Sans Medium"/>
              <a:buChar char="•"/>
              <a:defRPr sz="2400"/>
            </a:lvl1pPr>
            <a:lvl2pPr marL="914400" lvl="1" indent="-495300" algn="l" rtl="0">
              <a:lnSpc>
                <a:spcPct val="100000"/>
              </a:lnSpc>
              <a:spcBef>
                <a:spcPts val="500"/>
              </a:spcBef>
              <a:spcAft>
                <a:spcPts val="0"/>
              </a:spcAft>
              <a:buClr>
                <a:srgbClr val="464669"/>
              </a:buClr>
              <a:buSzPts val="4200"/>
              <a:buFont typeface="Work Sans Medium"/>
              <a:buChar char="•"/>
              <a:defRPr sz="2800"/>
            </a:lvl2pPr>
            <a:lvl3pPr marL="1371600" lvl="2" indent="-457200" algn="l" rtl="0">
              <a:lnSpc>
                <a:spcPct val="100000"/>
              </a:lnSpc>
              <a:spcBef>
                <a:spcPts val="500"/>
              </a:spcBef>
              <a:spcAft>
                <a:spcPts val="0"/>
              </a:spcAft>
              <a:buClr>
                <a:srgbClr val="464669"/>
              </a:buClr>
              <a:buSzPts val="3600"/>
              <a:buFont typeface="Work Sans Medium"/>
              <a:buChar char="•"/>
              <a:defRPr sz="2400"/>
            </a:lvl3pPr>
            <a:lvl4pPr marL="1828800" lvl="3" indent="-419100" algn="l" rtl="0">
              <a:lnSpc>
                <a:spcPct val="100000"/>
              </a:lnSpc>
              <a:spcBef>
                <a:spcPts val="500"/>
              </a:spcBef>
              <a:spcAft>
                <a:spcPts val="0"/>
              </a:spcAft>
              <a:buClr>
                <a:srgbClr val="464669"/>
              </a:buClr>
              <a:buSzPts val="3000"/>
              <a:buFont typeface="Work Sans Medium"/>
              <a:buChar char="•"/>
              <a:defRPr sz="2000"/>
            </a:lvl4pPr>
            <a:lvl5pPr marL="2286000" lvl="4" indent="-419100" algn="l" rtl="0">
              <a:lnSpc>
                <a:spcPct val="100000"/>
              </a:lnSpc>
              <a:spcBef>
                <a:spcPts val="500"/>
              </a:spcBef>
              <a:spcAft>
                <a:spcPts val="0"/>
              </a:spcAft>
              <a:buClr>
                <a:srgbClr val="464669"/>
              </a:buClr>
              <a:buSzPts val="3000"/>
              <a:buFont typeface="Work Sans Medium"/>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63" name="Google Shape;163;g2b3a11cce6e_0_361"/>
          <p:cNvSpPr txBox="1">
            <a:spLocks noGrp="1"/>
          </p:cNvSpPr>
          <p:nvPr>
            <p:ph type="body" idx="2"/>
          </p:nvPr>
        </p:nvSpPr>
        <p:spPr>
          <a:xfrm>
            <a:off x="1063308" y="2669582"/>
            <a:ext cx="3932100" cy="3199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rgbClr val="464669"/>
              </a:buClr>
              <a:buSzPts val="2400"/>
              <a:buFont typeface="Work Sans Medium"/>
              <a:buNone/>
              <a:defRPr sz="1600"/>
            </a:lvl1pPr>
            <a:lvl2pPr marL="914400" lvl="1" indent="-228600" algn="l" rtl="0">
              <a:lnSpc>
                <a:spcPct val="100000"/>
              </a:lnSpc>
              <a:spcBef>
                <a:spcPts val="500"/>
              </a:spcBef>
              <a:spcAft>
                <a:spcPts val="0"/>
              </a:spcAft>
              <a:buClr>
                <a:srgbClr val="464669"/>
              </a:buClr>
              <a:buSzPts val="2100"/>
              <a:buFont typeface="Work Sans Medium"/>
              <a:buNone/>
              <a:defRPr sz="1400"/>
            </a:lvl2pPr>
            <a:lvl3pPr marL="1371600" lvl="2" indent="-228600" algn="l" rtl="0">
              <a:lnSpc>
                <a:spcPct val="100000"/>
              </a:lnSpc>
              <a:spcBef>
                <a:spcPts val="500"/>
              </a:spcBef>
              <a:spcAft>
                <a:spcPts val="0"/>
              </a:spcAft>
              <a:buClr>
                <a:srgbClr val="464669"/>
              </a:buClr>
              <a:buSzPts val="1800"/>
              <a:buFont typeface="Work Sans Medium"/>
              <a:buNone/>
              <a:defRPr sz="1200"/>
            </a:lvl3pPr>
            <a:lvl4pPr marL="1828800" lvl="3" indent="-228600" algn="l" rtl="0">
              <a:lnSpc>
                <a:spcPct val="100000"/>
              </a:lnSpc>
              <a:spcBef>
                <a:spcPts val="500"/>
              </a:spcBef>
              <a:spcAft>
                <a:spcPts val="0"/>
              </a:spcAft>
              <a:buClr>
                <a:srgbClr val="464669"/>
              </a:buClr>
              <a:buSzPts val="1500"/>
              <a:buFont typeface="Work Sans Medium"/>
              <a:buNone/>
              <a:defRPr sz="1000"/>
            </a:lvl4pPr>
            <a:lvl5pPr marL="2286000" lvl="4" indent="-228600" algn="l" rtl="0">
              <a:lnSpc>
                <a:spcPct val="100000"/>
              </a:lnSpc>
              <a:spcBef>
                <a:spcPts val="500"/>
              </a:spcBef>
              <a:spcAft>
                <a:spcPts val="0"/>
              </a:spcAft>
              <a:buClr>
                <a:srgbClr val="464669"/>
              </a:buClr>
              <a:buSzPts val="1500"/>
              <a:buFont typeface="Work Sans Medium"/>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64" name="Google Shape;164;g2b3a11cce6e_0_3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g2b3a11cce6e_0_3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g2b3a11cce6e_0_3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g2b3a11cce6e_0_361"/>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168" name="Google Shape;168;g2b3a11cce6e_0_361"/>
          <p:cNvSpPr txBox="1"/>
          <p:nvPr/>
        </p:nvSpPr>
        <p:spPr>
          <a:xfrm>
            <a:off x="1060132" y="872988"/>
            <a:ext cx="3932100"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24"/>
        <p:cNvGrpSpPr/>
        <p:nvPr/>
      </p:nvGrpSpPr>
      <p:grpSpPr>
        <a:xfrm>
          <a:off x="0" y="0"/>
          <a:ext cx="0" cy="0"/>
          <a:chOff x="0" y="0"/>
          <a:chExt cx="0" cy="0"/>
        </a:xfrm>
      </p:grpSpPr>
      <p:sp>
        <p:nvSpPr>
          <p:cNvPr id="25" name="Google Shape;25;p16"/>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6"/>
          <p:cNvSpPr txBox="1"/>
          <p:nvPr/>
        </p:nvSpPr>
        <p:spPr>
          <a:xfrm>
            <a:off x="1131809" y="1009546"/>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a:p>
        </p:txBody>
      </p:sp>
      <p:sp>
        <p:nvSpPr>
          <p:cNvPr id="30" name="Google Shape;30;p16"/>
          <p:cNvSpPr>
            <a:spLocks noGrp="1"/>
          </p:cNvSpPr>
          <p:nvPr>
            <p:ph type="pic" idx="2"/>
          </p:nvPr>
        </p:nvSpPr>
        <p:spPr>
          <a:xfrm>
            <a:off x="1229361" y="2724785"/>
            <a:ext cx="3677919" cy="2883535"/>
          </a:xfrm>
          <a:prstGeom prst="rect">
            <a:avLst/>
          </a:prstGeom>
          <a:noFill/>
          <a:ln>
            <a:noFill/>
          </a:ln>
        </p:spPr>
      </p:sp>
      <p:pic>
        <p:nvPicPr>
          <p:cNvPr id="31" name="Google Shape;31;p16" descr="A group of gold coins&#10;&#10;Description automatically generated"/>
          <p:cNvPicPr preferRelativeResize="0"/>
          <p:nvPr/>
        </p:nvPicPr>
        <p:blipFill rotWithShape="1">
          <a:blip r:embed="rId2">
            <a:alphaModFix/>
          </a:blip>
          <a:srcRect/>
          <a:stretch/>
        </p:blipFill>
        <p:spPr>
          <a:xfrm rot="-640136">
            <a:off x="10322262" y="626811"/>
            <a:ext cx="1548211" cy="2100262"/>
          </a:xfrm>
          <a:prstGeom prst="rect">
            <a:avLst/>
          </a:prstGeom>
          <a:noFill/>
          <a:ln>
            <a:noFill/>
          </a:ln>
        </p:spPr>
      </p:pic>
      <p:sp>
        <p:nvSpPr>
          <p:cNvPr id="32" name="Google Shape;32;p16"/>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7"/>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7"/>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17"/>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pic>
        <p:nvPicPr>
          <p:cNvPr id="44" name="Google Shape;44;p18"/>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45" name="Google Shape;45;p18"/>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0"/>
        <p:cNvGrpSpPr/>
        <p:nvPr/>
      </p:nvGrpSpPr>
      <p:grpSpPr>
        <a:xfrm>
          <a:off x="0" y="0"/>
          <a:ext cx="0" cy="0"/>
          <a:chOff x="0" y="0"/>
          <a:chExt cx="0" cy="0"/>
        </a:xfrm>
      </p:grpSpPr>
      <p:sp>
        <p:nvSpPr>
          <p:cNvPr id="51" name="Google Shape;5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9"/>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9"/>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9"/>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9"/>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9"/>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20"/>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9" name="Google Shape;69;p20"/>
          <p:cNvPicPr preferRelativeResize="0"/>
          <p:nvPr/>
        </p:nvPicPr>
        <p:blipFill rotWithShape="1">
          <a:blip r:embed="rId2">
            <a:alphaModFix/>
          </a:blip>
          <a:srcRect/>
          <a:stretch/>
        </p:blipFill>
        <p:spPr>
          <a:xfrm>
            <a:off x="-104983" y="3359298"/>
            <a:ext cx="12296983" cy="2292746"/>
          </a:xfrm>
          <a:prstGeom prst="rect">
            <a:avLst/>
          </a:prstGeom>
          <a:noFill/>
          <a:ln>
            <a:noFill/>
          </a:ln>
        </p:spPr>
      </p:pic>
      <p:pic>
        <p:nvPicPr>
          <p:cNvPr id="70" name="Google Shape;70;p20"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71" name="Google Shape;71;p20"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21"/>
          <p:cNvPicPr preferRelativeResize="0"/>
          <p:nvPr/>
        </p:nvPicPr>
        <p:blipFill rotWithShape="1">
          <a:blip r:embed="rId2">
            <a:alphaModFix/>
          </a:blip>
          <a:srcRect/>
          <a:stretch/>
        </p:blipFill>
        <p:spPr>
          <a:xfrm>
            <a:off x="0" y="0"/>
            <a:ext cx="12191999" cy="3901440"/>
          </a:xfrm>
          <a:prstGeom prst="rect">
            <a:avLst/>
          </a:prstGeom>
          <a:noFill/>
          <a:ln>
            <a:noFill/>
          </a:ln>
        </p:spPr>
      </p:pic>
      <p:sp>
        <p:nvSpPr>
          <p:cNvPr id="77" name="Google Shape;77;p21"/>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9" name="Google Shape;79;p21"/>
          <p:cNvPicPr preferRelativeResize="0"/>
          <p:nvPr/>
        </p:nvPicPr>
        <p:blipFill rotWithShape="1">
          <a:blip r:embed="rId3">
            <a:alphaModFix/>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80"/>
        <p:cNvGrpSpPr/>
        <p:nvPr/>
      </p:nvGrpSpPr>
      <p:grpSpPr>
        <a:xfrm>
          <a:off x="0" y="0"/>
          <a:ext cx="0" cy="0"/>
          <a:chOff x="0" y="0"/>
          <a:chExt cx="0" cy="0"/>
        </a:xfrm>
      </p:grpSpPr>
      <p:sp>
        <p:nvSpPr>
          <p:cNvPr id="81" name="Google Shape;81;p22"/>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82" name="Google Shape;82;p22"/>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2"/>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22"/>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8" name="Google Shape;88;p22"/>
          <p:cNvSpPr txBox="1"/>
          <p:nvPr/>
        </p:nvSpPr>
        <p:spPr>
          <a:xfrm>
            <a:off x="1060132" y="872988"/>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6"/>
        <p:cNvGrpSpPr/>
        <p:nvPr/>
      </p:nvGrpSpPr>
      <p:grpSpPr>
        <a:xfrm>
          <a:off x="0" y="0"/>
          <a:ext cx="0" cy="0"/>
          <a:chOff x="0" y="0"/>
          <a:chExt cx="0" cy="0"/>
        </a:xfrm>
      </p:grpSpPr>
      <p:pic>
        <p:nvPicPr>
          <p:cNvPr id="97" name="Google Shape;97;g2b3a11cce6e_0_297"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98" name="Google Shape;98;g2b3a11cce6e_0_297"/>
          <p:cNvSpPr txBox="1">
            <a:spLocks noGrp="1"/>
          </p:cNvSpPr>
          <p:nvPr>
            <p:ph type="ctrTitle"/>
          </p:nvPr>
        </p:nvSpPr>
        <p:spPr>
          <a:xfrm>
            <a:off x="1524000" y="1122363"/>
            <a:ext cx="6000900" cy="2387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g2b3a11cce6e_0_297"/>
          <p:cNvSpPr txBox="1">
            <a:spLocks noGrp="1"/>
          </p:cNvSpPr>
          <p:nvPr>
            <p:ph type="subTitle" idx="1"/>
          </p:nvPr>
        </p:nvSpPr>
        <p:spPr>
          <a:xfrm>
            <a:off x="1524000" y="3668713"/>
            <a:ext cx="6458100" cy="13986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rtl="0">
              <a:lnSpc>
                <a:spcPct val="100000"/>
              </a:lnSpc>
              <a:spcBef>
                <a:spcPts val="500"/>
              </a:spcBef>
              <a:spcAft>
                <a:spcPts val="0"/>
              </a:spcAft>
              <a:buClr>
                <a:srgbClr val="464669"/>
              </a:buClr>
              <a:buSzPts val="3000"/>
              <a:buFont typeface="Work Sans Medium"/>
              <a:buNone/>
              <a:defRPr sz="2000"/>
            </a:lvl2pPr>
            <a:lvl3pPr lvl="2" algn="ctr" rtl="0">
              <a:lnSpc>
                <a:spcPct val="100000"/>
              </a:lnSpc>
              <a:spcBef>
                <a:spcPts val="500"/>
              </a:spcBef>
              <a:spcAft>
                <a:spcPts val="0"/>
              </a:spcAft>
              <a:buClr>
                <a:srgbClr val="464669"/>
              </a:buClr>
              <a:buSzPts val="2700"/>
              <a:buFont typeface="Work Sans Medium"/>
              <a:buNone/>
              <a:defRPr sz="1800"/>
            </a:lvl3pPr>
            <a:lvl4pPr lvl="3" algn="ctr" rtl="0">
              <a:lnSpc>
                <a:spcPct val="100000"/>
              </a:lnSpc>
              <a:spcBef>
                <a:spcPts val="500"/>
              </a:spcBef>
              <a:spcAft>
                <a:spcPts val="0"/>
              </a:spcAft>
              <a:buClr>
                <a:srgbClr val="464669"/>
              </a:buClr>
              <a:buSzPts val="2400"/>
              <a:buFont typeface="Work Sans Medium"/>
              <a:buNone/>
              <a:defRPr sz="1600"/>
            </a:lvl4pPr>
            <a:lvl5pPr lvl="4" algn="ctr" rtl="0">
              <a:lnSpc>
                <a:spcPct val="100000"/>
              </a:lnSpc>
              <a:spcBef>
                <a:spcPts val="500"/>
              </a:spcBef>
              <a:spcAft>
                <a:spcPts val="0"/>
              </a:spcAft>
              <a:buClr>
                <a:srgbClr val="464669"/>
              </a:buClr>
              <a:buSzPts val="2400"/>
              <a:buFont typeface="Work Sans Medium"/>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0" name="Google Shape;100;g2b3a11cce6e_0_2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3a11cce6e_0_2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g2b3a11cce6e_0_2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g2b3a11cce6e_0_297"/>
          <p:cNvSpPr>
            <a:spLocks noGrp="1"/>
          </p:cNvSpPr>
          <p:nvPr>
            <p:ph type="pic" idx="2"/>
          </p:nvPr>
        </p:nvSpPr>
        <p:spPr>
          <a:xfrm>
            <a:off x="7613650" y="1122363"/>
            <a:ext cx="3740100" cy="4459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4"/>
          <p:cNvPicPr preferRelativeResize="0"/>
          <p:nvPr/>
        </p:nvPicPr>
        <p:blipFill rotWithShape="1">
          <a:blip r:embed="rId10">
            <a:alphaModFix/>
          </a:blip>
          <a:srcRect/>
          <a:stretch/>
        </p:blipFill>
        <p:spPr>
          <a:xfrm>
            <a:off x="4993094" y="6392950"/>
            <a:ext cx="2205812"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89"/>
        <p:cNvGrpSpPr/>
        <p:nvPr/>
      </p:nvGrpSpPr>
      <p:grpSpPr>
        <a:xfrm>
          <a:off x="0" y="0"/>
          <a:ext cx="0" cy="0"/>
          <a:chOff x="0" y="0"/>
          <a:chExt cx="0" cy="0"/>
        </a:xfrm>
      </p:grpSpPr>
      <p:sp>
        <p:nvSpPr>
          <p:cNvPr id="90" name="Google Shape;90;g2b3a11cce6e_0_2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g2b3a11cce6e_0_2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g2b3a11cce6e_0_2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g2b3a11cce6e_0_2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g2b3a11cce6e_0_2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g2b3a11cce6e_0_290"/>
          <p:cNvPicPr preferRelativeResize="0"/>
          <p:nvPr/>
        </p:nvPicPr>
        <p:blipFill rotWithShape="1">
          <a:blip r:embed="rId10">
            <a:alphaModFix/>
          </a:blip>
          <a:srcRect/>
          <a:stretch/>
        </p:blipFill>
        <p:spPr>
          <a:xfrm>
            <a:off x="4993094" y="6392950"/>
            <a:ext cx="2205813"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p:nvPr/>
        </p:nvSpPr>
        <p:spPr>
          <a:xfrm>
            <a:off x="1614275" y="2519888"/>
            <a:ext cx="6669300" cy="107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100" b="1">
                <a:solidFill>
                  <a:srgbClr val="6468F4"/>
                </a:solidFill>
                <a:latin typeface="Barlow Condensed"/>
                <a:ea typeface="Barlow Condensed"/>
                <a:cs typeface="Barlow Condensed"/>
                <a:sym typeface="Barlow Condensed"/>
              </a:rPr>
              <a:t>Supply &amp; Demand</a:t>
            </a:r>
            <a:endParaRPr sz="6100" b="1">
              <a:solidFill>
                <a:srgbClr val="6468F4"/>
              </a:solidFill>
              <a:latin typeface="Barlow Condensed"/>
              <a:ea typeface="Barlow Condensed"/>
              <a:cs typeface="Barlow Condensed"/>
              <a:sym typeface="Barlow Condensed"/>
            </a:endParaRPr>
          </a:p>
        </p:txBody>
      </p:sp>
      <p:sp>
        <p:nvSpPr>
          <p:cNvPr id="174" name="Google Shape;174;p1"/>
          <p:cNvSpPr txBox="1"/>
          <p:nvPr/>
        </p:nvSpPr>
        <p:spPr>
          <a:xfrm>
            <a:off x="1686725" y="3672413"/>
            <a:ext cx="6240600" cy="66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solidFill>
                  <a:srgbClr val="464669"/>
                </a:solidFill>
                <a:latin typeface="Work Sans Medium"/>
                <a:ea typeface="Work Sans Medium"/>
                <a:cs typeface="Work Sans Medium"/>
                <a:sym typeface="Work Sans Medium"/>
              </a:rPr>
              <a:t>Examples in the Stock Market</a:t>
            </a:r>
            <a:endParaRPr sz="2400">
              <a:solidFill>
                <a:srgbClr val="464669"/>
              </a:solidFill>
              <a:latin typeface="Work Sans Medium"/>
              <a:ea typeface="Work Sans Medium"/>
              <a:cs typeface="Work Sans Medium"/>
              <a:sym typeface="Work Sans Medium"/>
            </a:endParaRPr>
          </a:p>
        </p:txBody>
      </p:sp>
      <p:sp>
        <p:nvSpPr>
          <p:cNvPr id="175" name="Google Shape;175;p1"/>
          <p:cNvSpPr/>
          <p:nvPr/>
        </p:nvSpPr>
        <p:spPr>
          <a:xfrm>
            <a:off x="-15625" y="6192225"/>
            <a:ext cx="12207600" cy="6657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sp>
        <p:nvSpPr>
          <p:cNvPr id="176" name="Google Shape;176;p1"/>
          <p:cNvSpPr txBox="1"/>
          <p:nvPr/>
        </p:nvSpPr>
        <p:spPr>
          <a:xfrm>
            <a:off x="2833800" y="6360750"/>
            <a:ext cx="6524400" cy="37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1600">
                <a:solidFill>
                  <a:srgbClr val="7177E5"/>
                </a:solidFill>
                <a:latin typeface="Work Sans Medium"/>
                <a:ea typeface="Work Sans Medium"/>
                <a:cs typeface="Work Sans Medium"/>
                <a:sym typeface="Work Sans Medium"/>
              </a:rPr>
              <a:t>Copyright Stock-Trak, Inc. 2023-2024</a:t>
            </a:r>
            <a:endParaRPr sz="1600">
              <a:solidFill>
                <a:srgbClr val="7177E5"/>
              </a:solidFill>
              <a:latin typeface="Work Sans Medium"/>
              <a:ea typeface="Work Sans Medium"/>
              <a:cs typeface="Work Sans Medium"/>
              <a:sym typeface="Work Sans Medium"/>
            </a:endParaRPr>
          </a:p>
        </p:txBody>
      </p:sp>
      <p:pic>
        <p:nvPicPr>
          <p:cNvPr id="177" name="Google Shape;177;p1"/>
          <p:cNvPicPr preferRelativeResize="0"/>
          <p:nvPr/>
        </p:nvPicPr>
        <p:blipFill>
          <a:blip r:embed="rId3">
            <a:alphaModFix/>
          </a:blip>
          <a:stretch>
            <a:fillRect/>
          </a:stretch>
        </p:blipFill>
        <p:spPr>
          <a:xfrm>
            <a:off x="4549813" y="5850525"/>
            <a:ext cx="3076725" cy="5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b3a11cce6e_0_265"/>
          <p:cNvSpPr txBox="1">
            <a:spLocks noGrp="1"/>
          </p:cNvSpPr>
          <p:nvPr>
            <p:ph type="title"/>
          </p:nvPr>
        </p:nvSpPr>
        <p:spPr>
          <a:xfrm>
            <a:off x="587375" y="638175"/>
            <a:ext cx="6308700" cy="1162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72" name="Google Shape;272;g2b3a11cce6e_0_265"/>
          <p:cNvSpPr txBox="1">
            <a:spLocks noGrp="1"/>
          </p:cNvSpPr>
          <p:nvPr>
            <p:ph type="body" idx="1"/>
          </p:nvPr>
        </p:nvSpPr>
        <p:spPr>
          <a:xfrm>
            <a:off x="987424" y="2380496"/>
            <a:ext cx="5508600" cy="2097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How does the concept of market equilibrium help to determine the price and quantity at which trades occur in the stock market?</a:t>
            </a:r>
            <a:endParaRPr/>
          </a:p>
        </p:txBody>
      </p:sp>
      <p:sp>
        <p:nvSpPr>
          <p:cNvPr id="273" name="Google Shape;273;g2b3a11cce6e_0_265"/>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74" name="Google Shape;274;g2b3a11cce6e_0_265"/>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b3a11cce6e_0_273"/>
          <p:cNvSpPr txBox="1">
            <a:spLocks noGrp="1"/>
          </p:cNvSpPr>
          <p:nvPr>
            <p:ph type="title"/>
          </p:nvPr>
        </p:nvSpPr>
        <p:spPr>
          <a:xfrm>
            <a:off x="587375" y="638175"/>
            <a:ext cx="6308700" cy="1162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81" name="Google Shape;281;g2b3a11cce6e_0_273"/>
          <p:cNvSpPr txBox="1">
            <a:spLocks noGrp="1"/>
          </p:cNvSpPr>
          <p:nvPr>
            <p:ph type="body" idx="1"/>
          </p:nvPr>
        </p:nvSpPr>
        <p:spPr>
          <a:xfrm>
            <a:off x="987424" y="2253735"/>
            <a:ext cx="5508600" cy="259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Why is it important to consider the concept of surplus when analyzing supply and demand examples in the stock market? </a:t>
            </a:r>
            <a:endParaRPr/>
          </a:p>
          <a:p>
            <a:pPr marL="0" lvl="0" indent="0" algn="l" rtl="0">
              <a:lnSpc>
                <a:spcPct val="100000"/>
              </a:lnSpc>
              <a:spcBef>
                <a:spcPts val="1000"/>
              </a:spcBef>
              <a:spcAft>
                <a:spcPts val="0"/>
              </a:spcAft>
              <a:buClr>
                <a:srgbClr val="002060"/>
              </a:buClr>
              <a:buSzPts val="3600"/>
              <a:buFont typeface="Work Sans Medium"/>
              <a:buNone/>
            </a:pPr>
            <a:r>
              <a:rPr lang="en-US" b="0" i="0">
                <a:solidFill>
                  <a:srgbClr val="002060"/>
                </a:solidFill>
              </a:rPr>
              <a:t>How does total surplus impact the efficiency of the market?</a:t>
            </a:r>
            <a:endParaRPr/>
          </a:p>
        </p:txBody>
      </p:sp>
      <p:sp>
        <p:nvSpPr>
          <p:cNvPr id="282" name="Google Shape;282;g2b3a11cce6e_0_273"/>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83" name="Google Shape;283;g2b3a11cce6e_0_273"/>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b3a11cce6e_0_28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Key Takeaways</a:t>
            </a:r>
            <a:endParaRPr/>
          </a:p>
        </p:txBody>
      </p:sp>
      <p:sp>
        <p:nvSpPr>
          <p:cNvPr id="290" name="Google Shape;290;g2b3a11cce6e_0_281"/>
          <p:cNvSpPr txBox="1">
            <a:spLocks noGrp="1"/>
          </p:cNvSpPr>
          <p:nvPr>
            <p:ph type="body" idx="3"/>
          </p:nvPr>
        </p:nvSpPr>
        <p:spPr>
          <a:xfrm>
            <a:off x="839800" y="2792950"/>
            <a:ext cx="5037000" cy="31677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Clr>
                <a:srgbClr val="002060"/>
              </a:buClr>
              <a:buSzPts val="3000"/>
              <a:buChar char="•"/>
            </a:pPr>
            <a:r>
              <a:rPr lang="en-US" b="0" i="0">
                <a:solidFill>
                  <a:srgbClr val="002060"/>
                </a:solidFill>
              </a:rPr>
              <a:t>Market equilibrium is the point where supply equals demand, and it is the price and quantity at which trades occur.</a:t>
            </a:r>
            <a:endParaRPr/>
          </a:p>
          <a:p>
            <a:pPr marL="457200" lvl="0" indent="-419100" algn="l" rtl="0">
              <a:lnSpc>
                <a:spcPct val="100000"/>
              </a:lnSpc>
              <a:spcBef>
                <a:spcPts val="0"/>
              </a:spcBef>
              <a:spcAft>
                <a:spcPts val="0"/>
              </a:spcAft>
              <a:buClr>
                <a:srgbClr val="002060"/>
              </a:buClr>
              <a:buSzPts val="3000"/>
              <a:buChar char="•"/>
            </a:pPr>
            <a:r>
              <a:rPr lang="en-US" b="0" i="0">
                <a:solidFill>
                  <a:srgbClr val="002060"/>
                </a:solidFill>
              </a:rPr>
              <a:t>Efficient equilibrium occurs when the total surplus, which is the sum of consumer surplus and producer surplus, is maximized.</a:t>
            </a:r>
            <a:endParaRPr/>
          </a:p>
        </p:txBody>
      </p:sp>
      <p:sp>
        <p:nvSpPr>
          <p:cNvPr id="291" name="Google Shape;291;g2b3a11cce6e_0_281"/>
          <p:cNvSpPr txBox="1">
            <a:spLocks noGrp="1"/>
          </p:cNvSpPr>
          <p:nvPr>
            <p:ph type="body" idx="4"/>
          </p:nvPr>
        </p:nvSpPr>
        <p:spPr>
          <a:xfrm>
            <a:off x="6120825" y="2792950"/>
            <a:ext cx="5234700" cy="31677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Clr>
                <a:srgbClr val="002060"/>
              </a:buClr>
              <a:buSzPts val="3000"/>
              <a:buChar char="•"/>
            </a:pPr>
            <a:r>
              <a:rPr lang="en-US" b="0" i="0">
                <a:solidFill>
                  <a:srgbClr val="002060"/>
                </a:solidFill>
              </a:rPr>
              <a:t>In a trading system where every trade has a different price, the total surplus is lower compared to a system where all trades occur at the same price.</a:t>
            </a:r>
            <a:endParaRPr/>
          </a:p>
          <a:p>
            <a:pPr marL="457200" lvl="0" indent="-419100" algn="l" rtl="0">
              <a:lnSpc>
                <a:spcPct val="100000"/>
              </a:lnSpc>
              <a:spcBef>
                <a:spcPts val="0"/>
              </a:spcBef>
              <a:spcAft>
                <a:spcPts val="0"/>
              </a:spcAft>
              <a:buClr>
                <a:srgbClr val="002060"/>
              </a:buClr>
              <a:buSzPts val="3000"/>
              <a:buChar char="•"/>
            </a:pPr>
            <a:r>
              <a:rPr lang="en-US" b="0" i="0">
                <a:solidFill>
                  <a:srgbClr val="002060"/>
                </a:solidFill>
              </a:rPr>
              <a:t>The stock market functions like a system of limit orders, where sellers set limit sell orders and buyers set limit buy orders.</a:t>
            </a:r>
            <a:endParaRPr/>
          </a:p>
        </p:txBody>
      </p:sp>
      <p:sp>
        <p:nvSpPr>
          <p:cNvPr id="292" name="Google Shape;292;g2b3a11cce6e_0_281"/>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93" name="Google Shape;293;g2b3a11cce6e_0_281"/>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b3a11cce6e_0_185"/>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g2b3a11cce6e_0_185"/>
          <p:cNvSpPr txBox="1"/>
          <p:nvPr/>
        </p:nvSpPr>
        <p:spPr>
          <a:xfrm>
            <a:off x="1004697"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Supply</a:t>
            </a:r>
            <a:endParaRPr dirty="0"/>
          </a:p>
        </p:txBody>
      </p:sp>
      <p:sp>
        <p:nvSpPr>
          <p:cNvPr id="185" name="Google Shape;185;g2b3a11cce6e_0_185"/>
          <p:cNvSpPr txBox="1">
            <a:spLocks noGrp="1"/>
          </p:cNvSpPr>
          <p:nvPr>
            <p:ph type="body" idx="1"/>
          </p:nvPr>
        </p:nvSpPr>
        <p:spPr>
          <a:xfrm>
            <a:off x="1004697" y="1922600"/>
            <a:ext cx="9615600" cy="1073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a:latin typeface="Work Sans"/>
                <a:ea typeface="Work Sans"/>
                <a:cs typeface="Work Sans"/>
                <a:sym typeface="Work Sans"/>
              </a:rPr>
              <a:t>Supply</a:t>
            </a:r>
            <a:r>
              <a:rPr lang="en-US"/>
              <a:t> refers to the total number of stockholders who would be willing to sell their shares at any given price.</a:t>
            </a:r>
            <a:endParaRPr/>
          </a:p>
        </p:txBody>
      </p:sp>
      <p:sp>
        <p:nvSpPr>
          <p:cNvPr id="186" name="Google Shape;186;g2b3a11cce6e_0_185"/>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87" name="Google Shape;187;g2b3a11cce6e_0_185"/>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88" name="Google Shape;188;g2b3a11cce6e_0_185"/>
          <p:cNvPicPr preferRelativeResize="0"/>
          <p:nvPr/>
        </p:nvPicPr>
        <p:blipFill>
          <a:blip r:embed="rId4">
            <a:alphaModFix/>
          </a:blip>
          <a:stretch>
            <a:fillRect/>
          </a:stretch>
        </p:blipFill>
        <p:spPr>
          <a:xfrm>
            <a:off x="6524997" y="2869876"/>
            <a:ext cx="5179481" cy="3125400"/>
          </a:xfrm>
          <a:prstGeom prst="rect">
            <a:avLst/>
          </a:prstGeom>
          <a:noFill/>
          <a:ln>
            <a:noFill/>
          </a:ln>
          <a:effectLst>
            <a:outerShdw blurRad="114300" dist="161925" dir="2400000" algn="bl" rotWithShape="0">
              <a:srgbClr val="000000">
                <a:alpha val="39000"/>
              </a:srgbClr>
            </a:outerShdw>
          </a:effectLst>
        </p:spPr>
      </p:pic>
      <p:sp>
        <p:nvSpPr>
          <p:cNvPr id="189" name="Google Shape;189;g2b3a11cce6e_0_185"/>
          <p:cNvSpPr txBox="1">
            <a:spLocks noGrp="1"/>
          </p:cNvSpPr>
          <p:nvPr>
            <p:ph type="body" idx="1"/>
          </p:nvPr>
        </p:nvSpPr>
        <p:spPr>
          <a:xfrm>
            <a:off x="1004697" y="2708700"/>
            <a:ext cx="5520300" cy="31254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SzPts val="3600"/>
              <a:buChar char="•"/>
            </a:pPr>
            <a:r>
              <a:rPr lang="en-US"/>
              <a:t>As the price rises, the total number of shares supplied increases.</a:t>
            </a:r>
            <a:endParaRPr/>
          </a:p>
          <a:p>
            <a:pPr marL="457200" lvl="0" indent="-457200" algn="l" rtl="0">
              <a:lnSpc>
                <a:spcPct val="100000"/>
              </a:lnSpc>
              <a:spcBef>
                <a:spcPts val="0"/>
              </a:spcBef>
              <a:spcAft>
                <a:spcPts val="0"/>
              </a:spcAft>
              <a:buSzPts val="3600"/>
              <a:buChar char="•"/>
            </a:pPr>
            <a:r>
              <a:rPr lang="en-US"/>
              <a:t>When the supply of a particular stock exceeds the demand, the stock price tends to fall.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b3a11cce6e_0_196"/>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g2b3a11cce6e_0_196"/>
          <p:cNvSpPr txBox="1"/>
          <p:nvPr/>
        </p:nvSpPr>
        <p:spPr>
          <a:xfrm>
            <a:off x="1084250" y="973518"/>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Demand</a:t>
            </a:r>
            <a:endParaRPr dirty="0"/>
          </a:p>
        </p:txBody>
      </p:sp>
      <p:sp>
        <p:nvSpPr>
          <p:cNvPr id="197" name="Google Shape;197;g2b3a11cce6e_0_196"/>
          <p:cNvSpPr txBox="1">
            <a:spLocks noGrp="1"/>
          </p:cNvSpPr>
          <p:nvPr>
            <p:ph type="body" idx="1"/>
          </p:nvPr>
        </p:nvSpPr>
        <p:spPr>
          <a:xfrm>
            <a:off x="1084250" y="1903923"/>
            <a:ext cx="9026400" cy="1073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a:t>Demand </a:t>
            </a:r>
            <a:r>
              <a:rPr lang="en-US"/>
              <a:t>refers to the total amount of stock potential buyers would be willing to buy at any price.</a:t>
            </a:r>
            <a:endParaRPr/>
          </a:p>
        </p:txBody>
      </p:sp>
      <p:sp>
        <p:nvSpPr>
          <p:cNvPr id="198" name="Google Shape;198;g2b3a11cce6e_0_196"/>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99" name="Google Shape;199;g2b3a11cce6e_0_196"/>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200" name="Google Shape;200;g2b3a11cce6e_0_196"/>
          <p:cNvSpPr txBox="1">
            <a:spLocks noGrp="1"/>
          </p:cNvSpPr>
          <p:nvPr>
            <p:ph type="body" idx="1"/>
          </p:nvPr>
        </p:nvSpPr>
        <p:spPr>
          <a:xfrm>
            <a:off x="1084250" y="2689581"/>
            <a:ext cx="5102700" cy="35328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SzPts val="3600"/>
              <a:buChar char="•"/>
            </a:pPr>
            <a:r>
              <a:rPr lang="en-US"/>
              <a:t>When the demand for a particular stock is high, the price tends to rise as more investors compete to buy it.</a:t>
            </a:r>
            <a:endParaRPr/>
          </a:p>
          <a:p>
            <a:pPr marL="457200" lvl="0" indent="-457200" algn="l" rtl="0">
              <a:lnSpc>
                <a:spcPct val="100000"/>
              </a:lnSpc>
              <a:spcBef>
                <a:spcPts val="0"/>
              </a:spcBef>
              <a:spcAft>
                <a:spcPts val="0"/>
              </a:spcAft>
              <a:buSzPts val="3600"/>
              <a:buChar char="•"/>
            </a:pPr>
            <a:r>
              <a:rPr lang="en-US"/>
              <a:t>As the price rises, fewer people are willing to buy shares.</a:t>
            </a:r>
            <a:endParaRPr/>
          </a:p>
        </p:txBody>
      </p:sp>
      <p:pic>
        <p:nvPicPr>
          <p:cNvPr id="201" name="Google Shape;201;g2b3a11cce6e_0_196"/>
          <p:cNvPicPr preferRelativeResize="0"/>
          <p:nvPr/>
        </p:nvPicPr>
        <p:blipFill>
          <a:blip r:embed="rId4">
            <a:alphaModFix/>
          </a:blip>
          <a:stretch>
            <a:fillRect/>
          </a:stretch>
        </p:blipFill>
        <p:spPr>
          <a:xfrm>
            <a:off x="6096000" y="2864557"/>
            <a:ext cx="5577568" cy="3348300"/>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b3a11cce6e_0_207"/>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g2b3a11cce6e_0_207"/>
          <p:cNvSpPr txBox="1"/>
          <p:nvPr/>
        </p:nvSpPr>
        <p:spPr>
          <a:xfrm>
            <a:off x="894577" y="992187"/>
            <a:ext cx="53823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Market Equilibrium</a:t>
            </a:r>
            <a:endParaRPr dirty="0"/>
          </a:p>
        </p:txBody>
      </p:sp>
      <p:sp>
        <p:nvSpPr>
          <p:cNvPr id="209" name="Google Shape;209;g2b3a11cce6e_0_207"/>
          <p:cNvSpPr txBox="1">
            <a:spLocks noGrp="1"/>
          </p:cNvSpPr>
          <p:nvPr>
            <p:ph type="body" idx="1"/>
          </p:nvPr>
        </p:nvSpPr>
        <p:spPr>
          <a:xfrm>
            <a:off x="956977" y="2065887"/>
            <a:ext cx="5257500" cy="3109617"/>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b="1" dirty="0">
                <a:latin typeface="Work Sans"/>
                <a:ea typeface="Work Sans"/>
                <a:cs typeface="Work Sans"/>
                <a:sym typeface="Work Sans"/>
              </a:rPr>
              <a:t>Market equilibrium</a:t>
            </a:r>
            <a:r>
              <a:rPr lang="en-US" dirty="0"/>
              <a:t> is achieved when the supply and demand meet.</a:t>
            </a:r>
            <a:endParaRPr dirty="0"/>
          </a:p>
          <a:p>
            <a:pPr marL="457200" lvl="0" indent="-457200" algn="l" rtl="0">
              <a:lnSpc>
                <a:spcPct val="100000"/>
              </a:lnSpc>
              <a:spcBef>
                <a:spcPts val="0"/>
              </a:spcBef>
              <a:spcAft>
                <a:spcPts val="0"/>
              </a:spcAft>
              <a:buSzPts val="3600"/>
              <a:buChar char="•"/>
            </a:pPr>
            <a:r>
              <a:rPr lang="en-US" dirty="0"/>
              <a:t>Any remaining potential buyers and sellers can’t agree on a price, signifying a balanced market.</a:t>
            </a:r>
            <a:endParaRPr dirty="0"/>
          </a:p>
        </p:txBody>
      </p:sp>
      <p:sp>
        <p:nvSpPr>
          <p:cNvPr id="210" name="Google Shape;210;g2b3a11cce6e_0_20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11" name="Google Shape;211;g2b3a11cce6e_0_20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12" name="Google Shape;212;g2b3a11cce6e_0_207"/>
          <p:cNvPicPr preferRelativeResize="0"/>
          <p:nvPr/>
        </p:nvPicPr>
        <p:blipFill>
          <a:blip r:embed="rId4">
            <a:alphaModFix/>
          </a:blip>
          <a:stretch>
            <a:fillRect/>
          </a:stretch>
        </p:blipFill>
        <p:spPr>
          <a:xfrm>
            <a:off x="6339277" y="672051"/>
            <a:ext cx="4704698" cy="5568974"/>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b3a11cce6e_0_217"/>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g2b3a11cce6e_0_217"/>
          <p:cNvSpPr txBox="1"/>
          <p:nvPr/>
        </p:nvSpPr>
        <p:spPr>
          <a:xfrm>
            <a:off x="1096137" y="98732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Stock Market Prices</a:t>
            </a:r>
            <a:endParaRPr dirty="0"/>
          </a:p>
        </p:txBody>
      </p:sp>
      <p:sp>
        <p:nvSpPr>
          <p:cNvPr id="220" name="Google Shape;220;g2b3a11cce6e_0_217"/>
          <p:cNvSpPr txBox="1">
            <a:spLocks noGrp="1"/>
          </p:cNvSpPr>
          <p:nvPr>
            <p:ph type="body" idx="1"/>
          </p:nvPr>
        </p:nvSpPr>
        <p:spPr>
          <a:xfrm>
            <a:off x="1343025" y="4325004"/>
            <a:ext cx="9218400" cy="18002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b="1" dirty="0"/>
              <a:t>Bid Price </a:t>
            </a:r>
            <a:r>
              <a:rPr lang="en-US" dirty="0"/>
              <a:t>– the most a buyer is willing to pay for.</a:t>
            </a:r>
            <a:endParaRPr dirty="0"/>
          </a:p>
          <a:p>
            <a:pPr marL="457200" lvl="0" indent="-457200" algn="l" rtl="0">
              <a:lnSpc>
                <a:spcPct val="100000"/>
              </a:lnSpc>
              <a:spcBef>
                <a:spcPts val="0"/>
              </a:spcBef>
              <a:spcAft>
                <a:spcPts val="0"/>
              </a:spcAft>
              <a:buSzPts val="3600"/>
              <a:buChar char="•"/>
            </a:pPr>
            <a:r>
              <a:rPr lang="en-US" b="1" dirty="0"/>
              <a:t>Ask Price </a:t>
            </a:r>
            <a:r>
              <a:rPr lang="en-US" dirty="0"/>
              <a:t>– the least a seller is willing to sell for.</a:t>
            </a:r>
            <a:endParaRPr dirty="0"/>
          </a:p>
          <a:p>
            <a:pPr marL="457200" lvl="0" indent="-457200" algn="l" rtl="0">
              <a:lnSpc>
                <a:spcPct val="100000"/>
              </a:lnSpc>
              <a:spcBef>
                <a:spcPts val="0"/>
              </a:spcBef>
              <a:spcAft>
                <a:spcPts val="0"/>
              </a:spcAft>
              <a:buSzPts val="3600"/>
              <a:buChar char="•"/>
            </a:pPr>
            <a:r>
              <a:rPr lang="en-US" b="1" dirty="0"/>
              <a:t>Last Prices </a:t>
            </a:r>
            <a:r>
              <a:rPr lang="en-US" dirty="0"/>
              <a:t>- the price agreed upon the last time a buyer and seller agreed to trade.</a:t>
            </a:r>
            <a:endParaRPr dirty="0"/>
          </a:p>
        </p:txBody>
      </p:sp>
      <p:sp>
        <p:nvSpPr>
          <p:cNvPr id="221" name="Google Shape;221;g2b3a11cce6e_0_21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22" name="Google Shape;222;g2b3a11cce6e_0_21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23" name="Google Shape;223;g2b3a11cce6e_0_217"/>
          <p:cNvPicPr preferRelativeResize="0"/>
          <p:nvPr/>
        </p:nvPicPr>
        <p:blipFill>
          <a:blip r:embed="rId4">
            <a:alphaModFix/>
          </a:blip>
          <a:stretch>
            <a:fillRect/>
          </a:stretch>
        </p:blipFill>
        <p:spPr>
          <a:xfrm>
            <a:off x="2480077" y="2065777"/>
            <a:ext cx="7309250" cy="2023250"/>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b3a11cce6e_0_227"/>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g2b3a11cce6e_0_227"/>
          <p:cNvSpPr txBox="1"/>
          <p:nvPr/>
        </p:nvSpPr>
        <p:spPr>
          <a:xfrm>
            <a:off x="975099" y="940656"/>
            <a:ext cx="45243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dirty="0">
                <a:solidFill>
                  <a:srgbClr val="6468F4"/>
                </a:solidFill>
                <a:latin typeface="Barlow Condensed"/>
                <a:ea typeface="Barlow Condensed"/>
                <a:cs typeface="Barlow Condensed"/>
                <a:sym typeface="Barlow Condensed"/>
              </a:rPr>
              <a:t>Stock Markets</a:t>
            </a:r>
            <a:endParaRPr dirty="0"/>
          </a:p>
        </p:txBody>
      </p:sp>
      <p:sp>
        <p:nvSpPr>
          <p:cNvPr id="231" name="Google Shape;231;g2b3a11cce6e_0_227"/>
          <p:cNvSpPr txBox="1">
            <a:spLocks noGrp="1"/>
          </p:cNvSpPr>
          <p:nvPr>
            <p:ph type="body" idx="1"/>
          </p:nvPr>
        </p:nvSpPr>
        <p:spPr>
          <a:xfrm>
            <a:off x="975099" y="1883844"/>
            <a:ext cx="6607500" cy="40335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dirty="0"/>
              <a:t>The </a:t>
            </a:r>
            <a:r>
              <a:rPr lang="en-US" b="1" dirty="0">
                <a:latin typeface="Work Sans"/>
                <a:ea typeface="Work Sans"/>
                <a:cs typeface="Work Sans"/>
                <a:sym typeface="Work Sans"/>
              </a:rPr>
              <a:t>stock market</a:t>
            </a:r>
            <a:r>
              <a:rPr lang="en-US" dirty="0"/>
              <a:t> operates on the fundamental economic principle of supply and demand.</a:t>
            </a:r>
            <a:endParaRPr dirty="0"/>
          </a:p>
          <a:p>
            <a:pPr marL="457200" lvl="0" indent="-457200" algn="l" rtl="0">
              <a:lnSpc>
                <a:spcPct val="100000"/>
              </a:lnSpc>
              <a:spcBef>
                <a:spcPts val="0"/>
              </a:spcBef>
              <a:spcAft>
                <a:spcPts val="0"/>
              </a:spcAft>
              <a:buSzPts val="3600"/>
              <a:buChar char="•"/>
            </a:pPr>
            <a:r>
              <a:rPr lang="en-US" dirty="0"/>
              <a:t>Prices continuously adjust based on the balance of </a:t>
            </a:r>
            <a:r>
              <a:rPr lang="en-US" i="1" dirty="0"/>
              <a:t>sellers</a:t>
            </a:r>
            <a:r>
              <a:rPr lang="en-US" dirty="0"/>
              <a:t> (supply) and </a:t>
            </a:r>
            <a:r>
              <a:rPr lang="en-US" i="1" dirty="0"/>
              <a:t>buyers</a:t>
            </a:r>
            <a:r>
              <a:rPr lang="en-US" dirty="0"/>
              <a:t> (demand).</a:t>
            </a:r>
            <a:endParaRPr dirty="0"/>
          </a:p>
          <a:p>
            <a:pPr marL="457200" lvl="0" indent="-457200" algn="l" rtl="0">
              <a:lnSpc>
                <a:spcPct val="100000"/>
              </a:lnSpc>
              <a:spcBef>
                <a:spcPts val="0"/>
              </a:spcBef>
              <a:spcAft>
                <a:spcPts val="0"/>
              </a:spcAft>
              <a:buSzPts val="3600"/>
              <a:buChar char="•"/>
            </a:pPr>
            <a:r>
              <a:rPr lang="en-US" dirty="0"/>
              <a:t>These movements are monitored and facilitated by stock exchanges, where investors transact to buy or sell shares.</a:t>
            </a:r>
            <a:endParaRPr dirty="0"/>
          </a:p>
        </p:txBody>
      </p:sp>
      <p:sp>
        <p:nvSpPr>
          <p:cNvPr id="232" name="Google Shape;232;g2b3a11cce6e_0_22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33" name="Google Shape;233;g2b3a11cce6e_0_22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34" name="Google Shape;234;g2b3a11cce6e_0_227"/>
          <p:cNvPicPr preferRelativeResize="0"/>
          <p:nvPr/>
        </p:nvPicPr>
        <p:blipFill>
          <a:blip r:embed="rId4">
            <a:alphaModFix/>
          </a:blip>
          <a:stretch>
            <a:fillRect/>
          </a:stretch>
        </p:blipFill>
        <p:spPr>
          <a:xfrm>
            <a:off x="7771513" y="49109"/>
            <a:ext cx="4058324" cy="6808891"/>
          </a:xfrm>
          <a:prstGeom prst="rect">
            <a:avLst/>
          </a:prstGeom>
          <a:noFill/>
          <a:ln>
            <a:noFill/>
          </a:ln>
          <a:effectLst>
            <a:outerShdw blurRad="114300" dist="161925" dir="2280000" algn="b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3a11cce6e_0_237"/>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g2b3a11cce6e_0_237"/>
          <p:cNvSpPr txBox="1"/>
          <p:nvPr/>
        </p:nvSpPr>
        <p:spPr>
          <a:xfrm>
            <a:off x="1343025" y="876624"/>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Efficient Equilibrium</a:t>
            </a:r>
            <a:endParaRPr/>
          </a:p>
        </p:txBody>
      </p:sp>
      <p:sp>
        <p:nvSpPr>
          <p:cNvPr id="242" name="Google Shape;242;g2b3a11cce6e_0_237"/>
          <p:cNvSpPr txBox="1">
            <a:spLocks noGrp="1"/>
          </p:cNvSpPr>
          <p:nvPr>
            <p:ph type="body" idx="1"/>
          </p:nvPr>
        </p:nvSpPr>
        <p:spPr>
          <a:xfrm>
            <a:off x="5400987" y="3116974"/>
            <a:ext cx="5690100" cy="2775900"/>
          </a:xfrm>
          <a:prstGeom prst="rect">
            <a:avLst/>
          </a:prstGeom>
          <a:noFill/>
          <a:ln>
            <a:noFill/>
          </a:ln>
        </p:spPr>
        <p:txBody>
          <a:bodyPr spcFirstLastPara="1" wrap="square" lIns="91425" tIns="45700" rIns="91425" bIns="45700" anchor="t" anchorCtr="0">
            <a:normAutofit/>
          </a:bodyPr>
          <a:lstStyle/>
          <a:p>
            <a:pPr marL="457200" lvl="0" indent="-450850" algn="l" rtl="0">
              <a:lnSpc>
                <a:spcPct val="80000"/>
              </a:lnSpc>
              <a:spcBef>
                <a:spcPts val="0"/>
              </a:spcBef>
              <a:spcAft>
                <a:spcPts val="0"/>
              </a:spcAft>
              <a:buSzPts val="3500"/>
              <a:buChar char="•"/>
            </a:pPr>
            <a:r>
              <a:rPr lang="en-US" sz="2300" dirty="0"/>
              <a:t>The stock exchange pairs the </a:t>
            </a:r>
            <a:r>
              <a:rPr lang="en-US" sz="2300" b="1" dirty="0">
                <a:latin typeface="Work Sans"/>
                <a:ea typeface="Work Sans"/>
                <a:cs typeface="Work Sans"/>
                <a:sym typeface="Work Sans"/>
              </a:rPr>
              <a:t>highest limit buys </a:t>
            </a:r>
            <a:r>
              <a:rPr lang="en-US" sz="2300" dirty="0"/>
              <a:t>with the </a:t>
            </a:r>
            <a:r>
              <a:rPr lang="en-US" sz="2300" b="1" dirty="0">
                <a:latin typeface="Work Sans"/>
                <a:ea typeface="Work Sans"/>
                <a:cs typeface="Work Sans"/>
                <a:sym typeface="Work Sans"/>
              </a:rPr>
              <a:t>lowest limit sells </a:t>
            </a:r>
            <a:r>
              <a:rPr lang="en-US" sz="2300" dirty="0"/>
              <a:t>to maximize the number of trades. </a:t>
            </a:r>
            <a:endParaRPr sz="2300" dirty="0"/>
          </a:p>
          <a:p>
            <a:pPr marL="457200" lvl="0" indent="-450850" algn="l" rtl="0">
              <a:lnSpc>
                <a:spcPct val="80000"/>
              </a:lnSpc>
              <a:spcBef>
                <a:spcPts val="0"/>
              </a:spcBef>
              <a:spcAft>
                <a:spcPts val="0"/>
              </a:spcAft>
              <a:buSzPts val="3500"/>
              <a:buChar char="•"/>
            </a:pPr>
            <a:r>
              <a:rPr lang="en-US" sz="2300" dirty="0"/>
              <a:t>This maximizes the </a:t>
            </a:r>
            <a:r>
              <a:rPr lang="en-US" sz="2300" b="1" dirty="0">
                <a:latin typeface="Work Sans"/>
                <a:ea typeface="Work Sans"/>
                <a:cs typeface="Work Sans"/>
                <a:sym typeface="Work Sans"/>
              </a:rPr>
              <a:t>value</a:t>
            </a:r>
            <a:r>
              <a:rPr lang="en-US" sz="2300" dirty="0"/>
              <a:t> for all current buyers and sellers on the market by setting the price the most people agree to.</a:t>
            </a:r>
            <a:endParaRPr sz="2300" b="1" dirty="0">
              <a:latin typeface="Work Sans"/>
              <a:ea typeface="Work Sans"/>
              <a:cs typeface="Work Sans"/>
              <a:sym typeface="Work Sans"/>
            </a:endParaRPr>
          </a:p>
        </p:txBody>
      </p:sp>
      <p:sp>
        <p:nvSpPr>
          <p:cNvPr id="243" name="Google Shape;243;g2b3a11cce6e_0_23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44" name="Google Shape;244;g2b3a11cce6e_0_237"/>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245" name="Google Shape;245;g2b3a11cce6e_0_237"/>
          <p:cNvSpPr txBox="1">
            <a:spLocks noGrp="1"/>
          </p:cNvSpPr>
          <p:nvPr>
            <p:ph type="body" idx="1"/>
          </p:nvPr>
        </p:nvSpPr>
        <p:spPr>
          <a:xfrm>
            <a:off x="5181156" y="1950324"/>
            <a:ext cx="5764200" cy="9573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None/>
            </a:pPr>
            <a:r>
              <a:rPr lang="en-US" b="1" dirty="0">
                <a:latin typeface="Work Sans"/>
                <a:ea typeface="Work Sans"/>
                <a:cs typeface="Work Sans"/>
                <a:sym typeface="Work Sans"/>
              </a:rPr>
              <a:t>Efficient equilibrium</a:t>
            </a:r>
            <a:r>
              <a:rPr lang="en-US" dirty="0"/>
              <a:t> refers to a pricing and trading system that provides the maximum total surplus.</a:t>
            </a:r>
            <a:endParaRPr dirty="0"/>
          </a:p>
        </p:txBody>
      </p:sp>
      <p:pic>
        <p:nvPicPr>
          <p:cNvPr id="246" name="Google Shape;246;g2b3a11cce6e_0_237"/>
          <p:cNvPicPr preferRelativeResize="0"/>
          <p:nvPr/>
        </p:nvPicPr>
        <p:blipFill>
          <a:blip r:embed="rId4">
            <a:alphaModFix/>
          </a:blip>
          <a:stretch>
            <a:fillRect/>
          </a:stretch>
        </p:blipFill>
        <p:spPr>
          <a:xfrm>
            <a:off x="761688" y="1392349"/>
            <a:ext cx="4639299" cy="4639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b3a11cce6e_0_248"/>
          <p:cNvSpPr txBox="1">
            <a:spLocks noGrp="1"/>
          </p:cNvSpPr>
          <p:nvPr>
            <p:ph type="title"/>
          </p:nvPr>
        </p:nvSpPr>
        <p:spPr>
          <a:xfrm>
            <a:off x="838200" y="23468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468F4"/>
              </a:buClr>
              <a:buSzPts val="5400"/>
              <a:buFont typeface="Barlow Condensed"/>
              <a:buNone/>
            </a:pPr>
            <a:r>
              <a:rPr lang="en-US"/>
              <a:t>Surpluses</a:t>
            </a:r>
            <a:endParaRPr/>
          </a:p>
        </p:txBody>
      </p:sp>
      <p:sp>
        <p:nvSpPr>
          <p:cNvPr id="253" name="Google Shape;253;g2b3a11cce6e_0_248"/>
          <p:cNvSpPr txBox="1">
            <a:spLocks noGrp="1"/>
          </p:cNvSpPr>
          <p:nvPr>
            <p:ph type="body" idx="1"/>
          </p:nvPr>
        </p:nvSpPr>
        <p:spPr>
          <a:xfrm>
            <a:off x="1048456" y="2111022"/>
            <a:ext cx="4778100" cy="3849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000"/>
              <a:buFont typeface="Work Sans Medium"/>
              <a:buNone/>
            </a:pPr>
            <a:r>
              <a:rPr lang="en-US" b="1"/>
              <a:t>Consumer Surplus </a:t>
            </a:r>
            <a:r>
              <a:rPr lang="en-US"/>
              <a:t>= Highest Price a buyer is willing to pay – Price they actually pay</a:t>
            </a:r>
            <a:endParaRPr/>
          </a:p>
          <a:p>
            <a:pPr marL="0" lvl="0" indent="0" algn="l" rtl="0">
              <a:lnSpc>
                <a:spcPct val="100000"/>
              </a:lnSpc>
              <a:spcBef>
                <a:spcPts val="1000"/>
              </a:spcBef>
              <a:spcAft>
                <a:spcPts val="0"/>
              </a:spcAft>
              <a:buClr>
                <a:srgbClr val="464669"/>
              </a:buClr>
              <a:buSzPts val="3000"/>
              <a:buFont typeface="Work Sans Medium"/>
              <a:buNone/>
            </a:pPr>
            <a:endParaRPr/>
          </a:p>
          <a:p>
            <a:pPr marL="0" lvl="0" indent="0" algn="l" rtl="0">
              <a:lnSpc>
                <a:spcPct val="100000"/>
              </a:lnSpc>
              <a:spcBef>
                <a:spcPts val="1000"/>
              </a:spcBef>
              <a:spcAft>
                <a:spcPts val="0"/>
              </a:spcAft>
              <a:buClr>
                <a:srgbClr val="464669"/>
              </a:buClr>
              <a:buSzPts val="3000"/>
              <a:buFont typeface="Work Sans Medium"/>
              <a:buNone/>
            </a:pPr>
            <a:r>
              <a:rPr lang="en-US" b="1"/>
              <a:t>Producer Surplus </a:t>
            </a:r>
            <a:r>
              <a:rPr lang="en-US"/>
              <a:t>= Price a seller actually sells an item for – Lowest price they would sell for</a:t>
            </a:r>
            <a:endParaRPr/>
          </a:p>
        </p:txBody>
      </p:sp>
      <p:sp>
        <p:nvSpPr>
          <p:cNvPr id="254" name="Google Shape;254;g2b3a11cce6e_0_248"/>
          <p:cNvSpPr txBox="1">
            <a:spLocks noGrp="1"/>
          </p:cNvSpPr>
          <p:nvPr>
            <p:ph type="body" idx="2"/>
          </p:nvPr>
        </p:nvSpPr>
        <p:spPr>
          <a:xfrm>
            <a:off x="6382456" y="2111022"/>
            <a:ext cx="4778100" cy="3849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000"/>
              <a:buFont typeface="Work Sans Medium"/>
              <a:buNone/>
            </a:pPr>
            <a:r>
              <a:rPr lang="en-US" b="1"/>
              <a:t>Total Surplus </a:t>
            </a:r>
            <a:r>
              <a:rPr lang="en-US"/>
              <a:t>= Consumer Surplus + Producer Surplus</a:t>
            </a:r>
            <a:endParaRPr/>
          </a:p>
          <a:p>
            <a:pPr marL="0" lvl="0" indent="0" algn="l" rtl="0">
              <a:lnSpc>
                <a:spcPct val="100000"/>
              </a:lnSpc>
              <a:spcBef>
                <a:spcPts val="1000"/>
              </a:spcBef>
              <a:spcAft>
                <a:spcPts val="0"/>
              </a:spcAft>
              <a:buClr>
                <a:srgbClr val="464669"/>
              </a:buClr>
              <a:buSzPts val="3000"/>
              <a:buFont typeface="Work Sans Medium"/>
              <a:buNone/>
            </a:pPr>
            <a:endParaRPr/>
          </a:p>
          <a:p>
            <a:pPr marL="0" lvl="0" indent="0" algn="l" rtl="0">
              <a:lnSpc>
                <a:spcPct val="100000"/>
              </a:lnSpc>
              <a:spcBef>
                <a:spcPts val="1000"/>
              </a:spcBef>
              <a:spcAft>
                <a:spcPts val="0"/>
              </a:spcAft>
              <a:buClr>
                <a:srgbClr val="464669"/>
              </a:buClr>
              <a:buSzPts val="3000"/>
              <a:buFont typeface="Work Sans Medium"/>
              <a:buNone/>
            </a:pPr>
            <a:r>
              <a:rPr lang="en-US" b="1">
                <a:latin typeface="Work Sans"/>
                <a:ea typeface="Work Sans"/>
                <a:cs typeface="Work Sans"/>
                <a:sym typeface="Work Sans"/>
              </a:rPr>
              <a:t>Note:</a:t>
            </a:r>
            <a:r>
              <a:rPr lang="en-US"/>
              <a:t> In a system where investors trade at one price, the total surplus is usually much greater than when investors trade at various prices.</a:t>
            </a:r>
            <a:endParaRPr/>
          </a:p>
        </p:txBody>
      </p:sp>
      <p:sp>
        <p:nvSpPr>
          <p:cNvPr id="255" name="Google Shape;255;g2b3a11cce6e_0_248"/>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56" name="Google Shape;256;g2b3a11cce6e_0_248"/>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b3a11cce6e_0_257"/>
          <p:cNvSpPr txBox="1">
            <a:spLocks noGrp="1"/>
          </p:cNvSpPr>
          <p:nvPr>
            <p:ph type="title"/>
          </p:nvPr>
        </p:nvSpPr>
        <p:spPr>
          <a:xfrm>
            <a:off x="587375" y="638175"/>
            <a:ext cx="6308700" cy="1162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63" name="Google Shape;263;g2b3a11cce6e_0_257"/>
          <p:cNvSpPr txBox="1">
            <a:spLocks noGrp="1"/>
          </p:cNvSpPr>
          <p:nvPr>
            <p:ph type="body" idx="1"/>
          </p:nvPr>
        </p:nvSpPr>
        <p:spPr>
          <a:xfrm>
            <a:off x="987424" y="2290762"/>
            <a:ext cx="5508600" cy="2276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a:solidFill>
                  <a:srgbClr val="002060"/>
                </a:solidFill>
              </a:rPr>
              <a:t>Describe in your own words Supply and Demand.</a:t>
            </a:r>
            <a:endParaRPr/>
          </a:p>
        </p:txBody>
      </p:sp>
      <p:sp>
        <p:nvSpPr>
          <p:cNvPr id="264" name="Google Shape;264;g2b3a11cce6e_0_257"/>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65" name="Google Shape;265;g2b3a11cce6e_0_257"/>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Widescreen</PresentationFormat>
  <Paragraphs>97</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Work Sans Medium</vt:lpstr>
      <vt:lpstr>Work Sans</vt:lpstr>
      <vt:lpstr>Barlow Condensed</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Surpluses</vt:lpstr>
      <vt:lpstr>Discussion Questions</vt:lpstr>
      <vt:lpstr>Discussion Questions</vt:lpstr>
      <vt:lpstr>Discussion Questions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Zoë Woodrow</dc:creator>
  <cp:lastModifiedBy>Cassandra Wood</cp:lastModifiedBy>
  <cp:revision>1</cp:revision>
  <dcterms:created xsi:type="dcterms:W3CDTF">2023-08-13T00:06:42Z</dcterms:created>
  <dcterms:modified xsi:type="dcterms:W3CDTF">2024-01-26T17:34:31Z</dcterms:modified>
</cp:coreProperties>
</file>