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Barlow Condensed" panose="00000506000000000000" pitchFamily="2" charset="0"/>
      <p:regular r:id="rId30"/>
      <p:bold r:id="rId31"/>
      <p:italic r:id="rId32"/>
      <p:boldItalic r:id="rId33"/>
    </p:embeddedFont>
    <p:embeddedFont>
      <p:font typeface="Work Sans" pitchFamily="2" charset="0"/>
      <p:regular r:id="rId34"/>
      <p:bold r:id="rId35"/>
      <p:italic r:id="rId36"/>
      <p:boldItalic r:id="rId37"/>
    </p:embeddedFont>
    <p:embeddedFont>
      <p:font typeface="Work Sans Medium"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ISLR311WHiw458vOCfB9lGNJn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ipcommercialrealestate.com/tenant-credit-ratings-triple-net-leas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rexexpertknowledge.blogspot.com/2019/01/how-to-learn-forex-chart-patternschar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dvisor.visualcapitalist.com/30-years-of-investor-senti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xwUw5cWkDF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spyetf.wordpress.com/2012/10/30/how-will-hurricane-sandy-affect-stocks-and-the-u-s-econom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1. Discussion of IPO pitch with investment bankers.</a:t>
            </a:r>
            <a:endParaRPr/>
          </a:p>
          <a:p>
            <a:pPr marL="0" lvl="0" indent="0" algn="l" rtl="0">
              <a:spcBef>
                <a:spcPts val="0"/>
              </a:spcBef>
              <a:spcAft>
                <a:spcPts val="0"/>
              </a:spcAft>
              <a:buClr>
                <a:schemeClr val="dk1"/>
              </a:buClr>
              <a:buSzPts val="1200"/>
              <a:buFont typeface="Calibri"/>
              <a:buNone/>
            </a:pPr>
            <a:r>
              <a:rPr lang="en-US" b="0"/>
              <a:t>2. Selection of book runners and co-managers to handle the sale of newly issued stocks.</a:t>
            </a:r>
            <a:endParaRPr/>
          </a:p>
          <a:p>
            <a:pPr marL="0" lvl="0" indent="0" algn="l" rtl="0">
              <a:spcBef>
                <a:spcPts val="0"/>
              </a:spcBef>
              <a:spcAft>
                <a:spcPts val="0"/>
              </a:spcAft>
              <a:buClr>
                <a:schemeClr val="dk1"/>
              </a:buClr>
              <a:buSzPts val="1200"/>
              <a:buFont typeface="Calibri"/>
              <a:buNone/>
            </a:pPr>
            <a:r>
              <a:rPr lang="en-US" b="0"/>
              <a:t>3. Filing of necessary registration forms; discuss timing of IPO.</a:t>
            </a:r>
            <a:endParaRPr/>
          </a:p>
          <a:p>
            <a:pPr marL="0" lvl="0" indent="0" algn="l" rtl="0">
              <a:spcBef>
                <a:spcPts val="0"/>
              </a:spcBef>
              <a:spcAft>
                <a:spcPts val="0"/>
              </a:spcAft>
              <a:buClr>
                <a:schemeClr val="dk1"/>
              </a:buClr>
              <a:buSzPts val="1200"/>
              <a:buFont typeface="Calibri"/>
              <a:buNone/>
            </a:pPr>
            <a:endParaRPr b="0"/>
          </a:p>
        </p:txBody>
      </p:sp>
      <p:sp>
        <p:nvSpPr>
          <p:cNvPr id="187" name="Google Shape;18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cea0d0e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acea0d0e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4. Due diligence conducted by bankers, which includes customer interviews, industry research, analysis of legal situation, and scrutiny of financial statements.</a:t>
            </a:r>
            <a:endParaRPr/>
          </a:p>
          <a:p>
            <a:pPr marL="0" lvl="0" indent="0" algn="l" rtl="0">
              <a:spcBef>
                <a:spcPts val="0"/>
              </a:spcBef>
              <a:spcAft>
                <a:spcPts val="0"/>
              </a:spcAft>
              <a:buClr>
                <a:schemeClr val="dk1"/>
              </a:buClr>
              <a:buSzPts val="1200"/>
              <a:buFont typeface="Calibri"/>
              <a:buNone/>
            </a:pPr>
            <a:r>
              <a:rPr lang="en-US" b="0"/>
              <a:t>5. Filing of the S-1 form, releasing historical financial statements, key data, and other investor-relevant information.</a:t>
            </a:r>
            <a:endParaRPr/>
          </a:p>
          <a:p>
            <a:pPr marL="0" lvl="0" indent="0" algn="l" rtl="0">
              <a:spcBef>
                <a:spcPts val="0"/>
              </a:spcBef>
              <a:spcAft>
                <a:spcPts val="0"/>
              </a:spcAft>
              <a:buClr>
                <a:schemeClr val="dk1"/>
              </a:buClr>
              <a:buSzPts val="1200"/>
              <a:buFont typeface="Calibri"/>
              <a:buNone/>
            </a:pPr>
            <a:r>
              <a:rPr lang="en-US" b="0"/>
              <a:t>6. Pre-marketing stage where bankers converse with investors to determine a price range for the initial stock offering.</a:t>
            </a:r>
            <a:endParaRPr/>
          </a:p>
          <a:p>
            <a:pPr marL="0" lvl="0" indent="0" algn="l" rtl="0">
              <a:spcBef>
                <a:spcPts val="0"/>
              </a:spcBef>
              <a:spcAft>
                <a:spcPts val="0"/>
              </a:spcAft>
              <a:buClr>
                <a:schemeClr val="dk1"/>
              </a:buClr>
              <a:buSzPts val="1200"/>
              <a:buFont typeface="Calibri"/>
              <a:buNone/>
            </a:pPr>
            <a:endParaRPr b="0"/>
          </a:p>
        </p:txBody>
      </p:sp>
      <p:sp>
        <p:nvSpPr>
          <p:cNvPr id="197" name="Google Shape;197;g2acea0d0e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7. Final price determination after further conversations with investors.</a:t>
            </a:r>
            <a:endParaRPr/>
          </a:p>
          <a:p>
            <a:pPr marL="0" lvl="0" indent="0" algn="l" rtl="0">
              <a:spcBef>
                <a:spcPts val="0"/>
              </a:spcBef>
              <a:spcAft>
                <a:spcPts val="0"/>
              </a:spcAft>
              <a:buClr>
                <a:schemeClr val="dk1"/>
              </a:buClr>
              <a:buSzPts val="1200"/>
              <a:buFont typeface="Calibri"/>
              <a:buNone/>
            </a:pPr>
            <a:r>
              <a:rPr lang="en-US" b="0"/>
              <a:t>8. Shares allocation to investors before the first day of trading.</a:t>
            </a:r>
            <a:endParaRPr/>
          </a:p>
          <a:p>
            <a:pPr marL="0" lvl="0" indent="0" algn="l" rtl="0">
              <a:spcBef>
                <a:spcPts val="0"/>
              </a:spcBef>
              <a:spcAft>
                <a:spcPts val="0"/>
              </a:spcAft>
              <a:buClr>
                <a:schemeClr val="dk1"/>
              </a:buClr>
              <a:buSzPts val="1200"/>
              <a:buFont typeface="Calibri"/>
              <a:buNone/>
            </a:pPr>
            <a:r>
              <a:rPr lang="en-US" b="0"/>
              <a:t>9. Opening </a:t>
            </a:r>
            <a:r>
              <a:rPr lang="en-US"/>
              <a:t>trade</a:t>
            </a:r>
            <a:r>
              <a:rPr lang="en-US" b="0"/>
              <a:t> for investors and the general public.</a:t>
            </a:r>
            <a:endParaRPr b="0"/>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cea0d0e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acea0d0e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10. Post-IPO period often characterized by high stock volatility due to investor sentiment.</a:t>
            </a:r>
            <a:endParaRPr/>
          </a:p>
          <a:p>
            <a:pPr marL="0" lvl="0" indent="0" algn="l" rtl="0">
              <a:spcBef>
                <a:spcPts val="0"/>
              </a:spcBef>
              <a:spcAft>
                <a:spcPts val="0"/>
              </a:spcAft>
              <a:buClr>
                <a:schemeClr val="dk1"/>
              </a:buClr>
              <a:buSzPts val="1200"/>
              <a:buFont typeface="Calibri"/>
              <a:buNone/>
            </a:pPr>
            <a:r>
              <a:rPr lang="en-US" b="0"/>
              <a:t>11. Assessment of investor sentiment, with bearish investors anticipating a market decline and bullish investors anticipating market growth, often influenced by company earnings.</a:t>
            </a:r>
            <a:endParaRPr/>
          </a:p>
          <a:p>
            <a:pPr marL="0" lvl="0" indent="0" algn="l" rtl="0">
              <a:spcBef>
                <a:spcPts val="0"/>
              </a:spcBef>
              <a:spcAft>
                <a:spcPts val="0"/>
              </a:spcAft>
              <a:buClr>
                <a:schemeClr val="dk1"/>
              </a:buClr>
              <a:buSzPts val="1200"/>
              <a:buFont typeface="Calibri"/>
              <a:buNone/>
            </a:pPr>
            <a:endParaRPr b="0"/>
          </a:p>
        </p:txBody>
      </p:sp>
      <p:sp>
        <p:nvSpPr>
          <p:cNvPr id="217" name="Google Shape;217;g2acea0d0e9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Government Bonds: </a:t>
            </a:r>
            <a:r>
              <a:rPr lang="en-US"/>
              <a:t>These are issued by national governments, and are often considered low-risk as they come backed by the full faith and credit of the government. An example is the U.S. Treasury bond.</a:t>
            </a:r>
            <a:endParaRPr/>
          </a:p>
          <a:p>
            <a:pPr marL="0" lvl="0" indent="0" algn="l" rtl="0">
              <a:spcBef>
                <a:spcPts val="0"/>
              </a:spcBef>
              <a:spcAft>
                <a:spcPts val="0"/>
              </a:spcAft>
              <a:buClr>
                <a:schemeClr val="dk1"/>
              </a:buClr>
              <a:buSzPts val="1100"/>
              <a:buFont typeface="Arial"/>
              <a:buNone/>
            </a:pPr>
            <a:r>
              <a:rPr lang="en-US" b="1"/>
              <a:t>Corporate Bonds: </a:t>
            </a:r>
            <a:r>
              <a:rPr lang="en-US"/>
              <a:t>These are issued by companies to raise capital for business operations or expansions. For instance, Apple Inc. might issue a bond to fund research and development efforts.</a:t>
            </a:r>
            <a:endParaRPr/>
          </a:p>
          <a:p>
            <a:pPr marL="0" lvl="0" indent="0" algn="l" rtl="0">
              <a:spcBef>
                <a:spcPts val="0"/>
              </a:spcBef>
              <a:spcAft>
                <a:spcPts val="0"/>
              </a:spcAft>
              <a:buClr>
                <a:schemeClr val="dk1"/>
              </a:buClr>
              <a:buSzPts val="1100"/>
              <a:buFont typeface="Arial"/>
              <a:buNone/>
            </a:pPr>
            <a:r>
              <a:rPr lang="en-US" b="1"/>
              <a:t>Municipal Bonds: </a:t>
            </a:r>
            <a:r>
              <a:rPr lang="en-US"/>
              <a:t>These are issued by local governments or entities like cities, counties, or school districts to finance public projects. For instance, a city might issue a bond to fund the construction of a new school.</a:t>
            </a:r>
            <a:endParaRPr/>
          </a:p>
          <a:p>
            <a:pPr marL="0" lvl="0" indent="0" algn="l" rtl="0">
              <a:spcBef>
                <a:spcPts val="0"/>
              </a:spcBef>
              <a:spcAft>
                <a:spcPts val="0"/>
              </a:spcAft>
              <a:buClr>
                <a:schemeClr val="dk1"/>
              </a:buClr>
              <a:buSzPts val="1100"/>
              <a:buFont typeface="Arial"/>
              <a:buNone/>
            </a:pPr>
            <a:r>
              <a:rPr lang="en-US" b="1"/>
              <a:t>Savings Bonds: </a:t>
            </a:r>
            <a:r>
              <a:rPr lang="en-US"/>
              <a:t>These are often issued by the government as a savings tool for individuals. They have a low return rate but are very safe. An example is U.S. Savings bonds.</a:t>
            </a:r>
            <a:endParaRPr/>
          </a:p>
          <a:p>
            <a:pPr marL="0" lvl="0" indent="0" algn="l" rtl="0">
              <a:spcBef>
                <a:spcPts val="0"/>
              </a:spcBef>
              <a:spcAft>
                <a:spcPts val="0"/>
              </a:spcAft>
              <a:buClr>
                <a:schemeClr val="dk1"/>
              </a:buClr>
              <a:buSzPts val="1100"/>
              <a:buFont typeface="Arial"/>
              <a:buNone/>
            </a:pPr>
            <a:r>
              <a:rPr lang="en-US" b="1"/>
              <a:t>Junk Bonds: </a:t>
            </a:r>
            <a:r>
              <a:rPr lang="en-US"/>
              <a:t>These bonds are high-risk, high-yield bonds issued by organizations with poor credit ratings. They offer high returns due to their high likelihood of default.</a:t>
            </a:r>
            <a:endParaRPr/>
          </a:p>
          <a:p>
            <a:pPr marL="0" lvl="0" indent="0" algn="l" rtl="0">
              <a:spcBef>
                <a:spcPts val="0"/>
              </a:spcBef>
              <a:spcAft>
                <a:spcPts val="0"/>
              </a:spcAft>
              <a:buClr>
                <a:schemeClr val="dk1"/>
              </a:buClr>
              <a:buSzPts val="1200"/>
              <a:buFont typeface="Calibri"/>
              <a:buNone/>
            </a:pPr>
            <a:endParaRPr/>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2e0e20adf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b2e0e20adf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7" name="Google Shape;237;g2b2e0e20adf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2e0e20ad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b2e0e20ad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8" name="Google Shape;248;g2b2e0e20adf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b2e0e20ad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b2e0e20adf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9" name="Google Shape;259;g2b2e0e20adf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b2e0e20ad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b2e0e20adf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0" name="Google Shape;270;g2b2e0e20adf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2e0e20ad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b2e0e20adf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1" name="Google Shape;281;g2b2e0e20adf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Stock prices reflect the present value of future earnings expectations.</a:t>
            </a:r>
            <a:endParaRPr/>
          </a:p>
          <a:p>
            <a:pPr marL="171450" lvl="0" indent="-171450" algn="l" rtl="0">
              <a:spcBef>
                <a:spcPts val="0"/>
              </a:spcBef>
              <a:spcAft>
                <a:spcPts val="0"/>
              </a:spcAft>
              <a:buClr>
                <a:schemeClr val="dk1"/>
              </a:buClr>
              <a:buSzPts val="1200"/>
              <a:buFont typeface="Arial"/>
              <a:buChar char="•"/>
            </a:pPr>
            <a:r>
              <a:rPr lang="en-US"/>
              <a:t>Positive expectations can drive stock prices higher.</a:t>
            </a:r>
            <a:endParaRPr/>
          </a:p>
          <a:p>
            <a:pPr marL="171450" lvl="0" indent="-171450" algn="l" rtl="0">
              <a:spcBef>
                <a:spcPts val="0"/>
              </a:spcBef>
              <a:spcAft>
                <a:spcPts val="0"/>
              </a:spcAft>
              <a:buClr>
                <a:schemeClr val="dk1"/>
              </a:buClr>
              <a:buSzPts val="1200"/>
              <a:buFont typeface="Arial"/>
              <a:buChar char="•"/>
            </a:pPr>
            <a:r>
              <a:rPr lang="en-US"/>
              <a:t>Negative expectations can lead to price declines.</a:t>
            </a:r>
            <a:endParaRPr/>
          </a:p>
          <a:p>
            <a:pPr marL="171450" marR="0" lvl="0" indent="-171450" algn="l" rtl="0">
              <a:lnSpc>
                <a:spcPct val="100000"/>
              </a:lnSpc>
              <a:spcBef>
                <a:spcPts val="0"/>
              </a:spcBef>
              <a:spcAft>
                <a:spcPts val="0"/>
              </a:spcAft>
              <a:buClr>
                <a:schemeClr val="dk1"/>
              </a:buClr>
              <a:buSzPts val="1200"/>
              <a:buFont typeface="Arial"/>
              <a:buChar char="•"/>
            </a:pPr>
            <a:r>
              <a:rPr lang="en-US"/>
              <a:t>Stock prices influenced by financial performance, market trends, economic conditions, and investor sentiment.</a:t>
            </a:r>
            <a:endParaRPr/>
          </a:p>
          <a:p>
            <a:pPr marL="0" lvl="0" indent="0" algn="l" rtl="0">
              <a:spcBef>
                <a:spcPts val="0"/>
              </a:spcBef>
              <a:spcAft>
                <a:spcPts val="0"/>
              </a:spcAft>
              <a:buClr>
                <a:schemeClr val="dk1"/>
              </a:buClr>
              <a:buSzPts val="1200"/>
              <a:buFont typeface="Arial"/>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b2e0e20ad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b2e0e20ad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Bond</a:t>
            </a:r>
            <a:r>
              <a:rPr lang="en-US" b="0"/>
              <a:t> prices experience fluctuations due to interest rate risk, inflation, and credit ratings assigned by rating agencies.</a:t>
            </a:r>
            <a:endParaRPr/>
          </a:p>
          <a:p>
            <a:pPr marL="171450" lvl="0" indent="-171450" algn="l" rtl="0">
              <a:spcBef>
                <a:spcPts val="0"/>
              </a:spcBef>
              <a:spcAft>
                <a:spcPts val="0"/>
              </a:spcAft>
              <a:buClr>
                <a:schemeClr val="dk1"/>
              </a:buClr>
              <a:buSzPts val="1200"/>
              <a:buFont typeface="Arial"/>
              <a:buChar char="•"/>
            </a:pPr>
            <a:r>
              <a:rPr lang="en-US" b="0"/>
              <a:t>Interest rates and bond prices have an inverse relationship, as rates rise, bond prices fall, and vice versa.</a:t>
            </a:r>
            <a:endParaRPr/>
          </a:p>
          <a:p>
            <a:pPr marL="171450" lvl="0" indent="-171450" algn="l" rtl="0">
              <a:spcBef>
                <a:spcPts val="0"/>
              </a:spcBef>
              <a:spcAft>
                <a:spcPts val="0"/>
              </a:spcAft>
              <a:buClr>
                <a:schemeClr val="dk1"/>
              </a:buClr>
              <a:buSzPts val="1200"/>
              <a:buFont typeface="Arial"/>
              <a:buChar char="•"/>
            </a:pPr>
            <a:r>
              <a:rPr lang="en-US" b="0"/>
              <a:t>Inflation also affects bond prices, as higher inflation decreases the value of the coupon payments and lowers the effective yield.</a:t>
            </a:r>
            <a:endParaRPr/>
          </a:p>
          <a:p>
            <a:pPr marL="171450" lvl="0" indent="-171450" algn="l" rtl="0">
              <a:spcBef>
                <a:spcPts val="0"/>
              </a:spcBef>
              <a:spcAft>
                <a:spcPts val="0"/>
              </a:spcAft>
              <a:buClr>
                <a:schemeClr val="dk1"/>
              </a:buClr>
              <a:buSzPts val="1200"/>
              <a:buFont typeface="Arial"/>
              <a:buChar char="•"/>
            </a:pPr>
            <a:r>
              <a:rPr lang="en-US" b="0"/>
              <a:t>Credit ratings assigned by rating agencies can significantly influence bond prices, with higher ratings leading to lower interest rates and vice versa.</a:t>
            </a:r>
            <a:endParaRPr/>
          </a:p>
          <a:p>
            <a:pPr marL="0" lvl="0" indent="0" algn="l" rtl="0">
              <a:spcBef>
                <a:spcPts val="0"/>
              </a:spcBef>
              <a:spcAft>
                <a:spcPts val="0"/>
              </a:spcAft>
              <a:buClr>
                <a:schemeClr val="dk1"/>
              </a:buClr>
              <a:buSzPts val="1200"/>
              <a:buFont typeface="Calibri"/>
              <a:buNone/>
            </a:pPr>
            <a:endParaRPr/>
          </a:p>
        </p:txBody>
      </p:sp>
      <p:sp>
        <p:nvSpPr>
          <p:cNvPr id="291" name="Google Shape;291;g2b2e0e20adf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They indicate the risk level of the borrower's ability to repay loans and influence interest rates on debt.</a:t>
            </a:r>
            <a:endParaRPr/>
          </a:p>
          <a:p>
            <a:pPr marL="171450" lvl="0" indent="-95250" algn="l" rtl="0">
              <a:spcBef>
                <a:spcPts val="0"/>
              </a:spcBef>
              <a:spcAft>
                <a:spcPts val="0"/>
              </a:spcAft>
              <a:buClr>
                <a:schemeClr val="dk1"/>
              </a:buClr>
              <a:buSzPts val="1200"/>
              <a:buFont typeface="Arial"/>
              <a:buNone/>
            </a:pPr>
            <a:r>
              <a:rPr lang="en-US"/>
              <a:t>Image reference: </a:t>
            </a:r>
            <a:r>
              <a:rPr lang="en-US" sz="1100" u="sng">
                <a:solidFill>
                  <a:schemeClr val="hlink"/>
                </a:solidFill>
                <a:latin typeface="Arial"/>
                <a:ea typeface="Arial"/>
                <a:cs typeface="Arial"/>
                <a:sym typeface="Arial"/>
                <a:hlinkClick r:id="rId3"/>
              </a:rPr>
              <a:t>Understanding Tenant Credit Ratings in a Triple Net Lease (aipcommercialrealestate.com)</a:t>
            </a:r>
            <a:endParaRPr b="0"/>
          </a:p>
        </p:txBody>
      </p:sp>
      <p:sp>
        <p:nvSpPr>
          <p:cNvPr id="301" name="Google Shape;30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2060"/>
                </a:solidFill>
              </a:rPr>
              <a:t>When investors have </a:t>
            </a:r>
            <a:r>
              <a:rPr lang="en-US" b="1">
                <a:solidFill>
                  <a:srgbClr val="002060"/>
                </a:solidFill>
              </a:rPr>
              <a:t>positive expectations </a:t>
            </a:r>
            <a:r>
              <a:rPr lang="en-US">
                <a:solidFill>
                  <a:srgbClr val="002060"/>
                </a:solidFill>
              </a:rPr>
              <a:t>for a company - such as strong financial reports, innovative product releases, or expansion into new markets - demand for the company's stocks tends to increase. As demand goes up, so do stock prices, reflecting the perceived value of the company. </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When investors have </a:t>
            </a:r>
            <a:r>
              <a:rPr lang="en-US" b="1">
                <a:solidFill>
                  <a:srgbClr val="002060"/>
                </a:solidFill>
              </a:rPr>
              <a:t>negative expectations</a:t>
            </a:r>
            <a:r>
              <a:rPr lang="en-US">
                <a:solidFill>
                  <a:srgbClr val="002060"/>
                </a:solidFill>
              </a:rPr>
              <a:t> - such as disappointing earnings, poor management, or critical operational failures - prevail, investors may lose confidence in the company. As a result, demand for the company's stocks decreases: investors sell off their shares, leading to a drop in stock prices.</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These expectations can be based on a multitude of factors, including </a:t>
            </a:r>
            <a:r>
              <a:rPr lang="en-US" b="1">
                <a:solidFill>
                  <a:srgbClr val="002060"/>
                </a:solidFill>
              </a:rPr>
              <a:t>speculation, market sentiment, economic indicators, and geopolitical events</a:t>
            </a:r>
            <a:r>
              <a:rPr lang="en-US">
                <a:solidFill>
                  <a:srgbClr val="002060"/>
                </a:solidFill>
              </a:rPr>
              <a:t>.</a:t>
            </a:r>
            <a:endParaRPr>
              <a:solidFill>
                <a:srgbClr val="002060"/>
              </a:solidFill>
            </a:endParaRPr>
          </a:p>
          <a:p>
            <a:pPr marL="0" lvl="0" indent="0" algn="l" rtl="0">
              <a:spcBef>
                <a:spcPts val="0"/>
              </a:spcBef>
              <a:spcAft>
                <a:spcPts val="0"/>
              </a:spcAft>
              <a:buClr>
                <a:schemeClr val="dk1"/>
              </a:buClr>
              <a:buFont typeface="Arial"/>
              <a:buNone/>
            </a:pPr>
            <a:endParaRPr>
              <a:solidFill>
                <a:srgbClr val="002060"/>
              </a:solidFill>
            </a:endParaRPr>
          </a:p>
        </p:txBody>
      </p:sp>
      <p:sp>
        <p:nvSpPr>
          <p:cNvPr id="312" name="Google Shape;3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Realized earnings</a:t>
            </a:r>
            <a:r>
              <a:rPr lang="en-US"/>
              <a:t> refer to the actual profits a company has made, typically disclosed in quarterly and annual financial statements. These are official numbers that show how a company has performed in the past.</a:t>
            </a:r>
            <a:endParaRPr/>
          </a:p>
          <a:p>
            <a:pPr marL="0" lvl="0" indent="0" algn="l" rtl="0">
              <a:spcBef>
                <a:spcPts val="0"/>
              </a:spcBef>
              <a:spcAft>
                <a:spcPts val="0"/>
              </a:spcAft>
              <a:buClr>
                <a:schemeClr val="dk1"/>
              </a:buClr>
              <a:buSzPts val="1100"/>
              <a:buFont typeface="Arial"/>
              <a:buNone/>
            </a:pPr>
            <a:r>
              <a:rPr lang="en-US" b="1"/>
              <a:t>Expected earnings </a:t>
            </a:r>
            <a:r>
              <a:rPr lang="en-US"/>
              <a:t>are projections or estimates about how much profit a company will make in the future. These forecasts can be made by the company's management, industry analysts, or investors themselves based on various factors such as previous earnings, current market conditions, and future plans of the company.</a:t>
            </a:r>
            <a:endParaRPr/>
          </a:p>
          <a:p>
            <a:pPr marL="0" lvl="0" indent="0" algn="l" rtl="0">
              <a:spcBef>
                <a:spcPts val="0"/>
              </a:spcBef>
              <a:spcAft>
                <a:spcPts val="0"/>
              </a:spcAft>
              <a:buClr>
                <a:schemeClr val="dk1"/>
              </a:buClr>
              <a:buSzPts val="1100"/>
              <a:buFont typeface="Arial"/>
              <a:buNone/>
            </a:pPr>
            <a:r>
              <a:rPr lang="en-US"/>
              <a:t>Investment decisions can be significantly influenced by both realized and expected earnings:</a:t>
            </a:r>
            <a:endParaRPr/>
          </a:p>
          <a:p>
            <a:pPr marL="0" lvl="0" indent="0" algn="l" rtl="0">
              <a:spcBef>
                <a:spcPts val="0"/>
              </a:spcBef>
              <a:spcAft>
                <a:spcPts val="0"/>
              </a:spcAft>
              <a:buClr>
                <a:schemeClr val="dk1"/>
              </a:buClr>
              <a:buSzPts val="1100"/>
              <a:buFont typeface="Arial"/>
              <a:buNone/>
            </a:pPr>
            <a:r>
              <a:rPr lang="en-US"/>
              <a:t>1. </a:t>
            </a:r>
            <a:r>
              <a:rPr lang="en-US" b="1"/>
              <a:t>Realized Earnings:</a:t>
            </a:r>
            <a:r>
              <a:rPr lang="en-US"/>
              <a:t> If a company consistently posts strong realized earnings, it can generate confidence among investors, potentially leading to greater demand for the company's stocks and an increase in its stock price. Conversely, weak or declining realized earnings could reduce investor confidence and demand, leading to a decrease in stock price.</a:t>
            </a:r>
            <a:endParaRPr/>
          </a:p>
          <a:p>
            <a:pPr marL="0" lvl="0" indent="0" algn="l" rtl="0">
              <a:spcBef>
                <a:spcPts val="0"/>
              </a:spcBef>
              <a:spcAft>
                <a:spcPts val="0"/>
              </a:spcAft>
              <a:buClr>
                <a:schemeClr val="dk1"/>
              </a:buClr>
              <a:buSzPts val="1100"/>
              <a:buFont typeface="Arial"/>
              <a:buNone/>
            </a:pPr>
            <a:r>
              <a:rPr lang="en-US"/>
              <a:t>2. </a:t>
            </a:r>
            <a:r>
              <a:rPr lang="en-US" b="1"/>
              <a:t>Expected Earnings:</a:t>
            </a:r>
            <a:r>
              <a:rPr lang="en-US"/>
              <a:t> Positive expected earnings can generate investor excitement and increase stock prices as investors anticipate future growth. If expected earnings are not met, however, stock prices can fall as investors recalibrate their valuations. Therefore, forecasts need to be realistic and align closely with eventual realized earnings to maintain investor trust.</a:t>
            </a:r>
            <a:endParaRPr/>
          </a:p>
          <a:p>
            <a:pPr marL="0" lvl="0" indent="0" algn="l" rtl="0">
              <a:spcBef>
                <a:spcPts val="0"/>
              </a:spcBef>
              <a:spcAft>
                <a:spcPts val="0"/>
              </a:spcAft>
              <a:buNone/>
            </a:pPr>
            <a:endParaRPr/>
          </a:p>
        </p:txBody>
      </p:sp>
      <p:sp>
        <p:nvSpPr>
          <p:cNvPr id="321" name="Google Shape;3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002060"/>
                </a:solidFill>
              </a:rPr>
              <a:t>Systemic Risk:</a:t>
            </a:r>
            <a:r>
              <a:rPr lang="en-US">
                <a:solidFill>
                  <a:srgbClr val="002060"/>
                </a:solidFill>
              </a:rPr>
              <a:t> This is a risk that affects the entire market or a broad segment of the market. An example would be the 2008 financial crisis, which negatively impacted vast swathes of the global economy. A systemic event like this can cause a company's stock to plummet, even if the company's fundamentals remain strong.</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Unsystematic Risk: </a:t>
            </a:r>
            <a:r>
              <a:rPr lang="en-US">
                <a:solidFill>
                  <a:srgbClr val="002060"/>
                </a:solidFill>
              </a:rPr>
              <a:t>This is a risk that is specific to a particular company or industry. For example, if a pharmaceutical company's key drug does not receive FDA approval, the company's stock price can decrease rapidly. Similarly, a scandal involving a company's CEO may lead to a drop in the company's stock price. This risk is specific to the company and does not affect the broader market.</a:t>
            </a:r>
            <a:endParaRPr>
              <a:solidFill>
                <a:srgbClr val="002060"/>
              </a:solidFill>
            </a:endParaRPr>
          </a:p>
          <a:p>
            <a:pPr marL="0" lvl="0" indent="0" algn="l" rtl="0">
              <a:spcBef>
                <a:spcPts val="0"/>
              </a:spcBef>
              <a:spcAft>
                <a:spcPts val="0"/>
              </a:spcAft>
              <a:buClr>
                <a:schemeClr val="dk1"/>
              </a:buClr>
              <a:buSzPts val="1100"/>
              <a:buFont typeface="Arial"/>
              <a:buNone/>
            </a:pPr>
            <a:endParaRPr>
              <a:solidFill>
                <a:srgbClr val="002060"/>
              </a:solidFill>
            </a:endParaRPr>
          </a:p>
          <a:p>
            <a:pPr marL="0" lvl="0" indent="0" algn="l" rtl="0">
              <a:spcBef>
                <a:spcPts val="0"/>
              </a:spcBef>
              <a:spcAft>
                <a:spcPts val="0"/>
              </a:spcAft>
              <a:buSzPts val="1100"/>
              <a:buNone/>
            </a:pPr>
            <a:r>
              <a:rPr lang="en-US">
                <a:solidFill>
                  <a:srgbClr val="002060"/>
                </a:solidFill>
              </a:rPr>
              <a:t>Investors can manage these risks through </a:t>
            </a:r>
            <a:r>
              <a:rPr lang="en-US" b="1">
                <a:solidFill>
                  <a:srgbClr val="002060"/>
                </a:solidFill>
              </a:rPr>
              <a:t>diversification</a:t>
            </a:r>
            <a:r>
              <a:rPr lang="en-US">
                <a:solidFill>
                  <a:srgbClr val="002060"/>
                </a:solidFill>
              </a:rPr>
              <a:t>. </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By investing in a variety of stocks across industries, they can mitigate unsystematic risk—the risk inherent within one company or industry. Systemic risk, however, cannot be avoided through diversification because it impacts the entire market. Instead, investors might consider different asset classes (like bonds or real estate) or safe-haven investments during periods of high systemic risk.</a:t>
            </a: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330" name="Google Shape;3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2060"/>
                </a:solidFill>
              </a:rPr>
              <a:t>Investors utilize financial statements and various financial indicators to evaluate a company's performance, financial health, and future prospects. </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Income Statement:</a:t>
            </a:r>
            <a:r>
              <a:rPr lang="en-US">
                <a:solidFill>
                  <a:srgbClr val="002060"/>
                </a:solidFill>
              </a:rPr>
              <a:t> Shows the company's revenues, costs, and profits. Investors look at trends in revenues and profit margins, as consistent growth can be a positive sign while declining margins may suggest problems.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Balance Sheet:</a:t>
            </a:r>
            <a:r>
              <a:rPr lang="en-US">
                <a:solidFill>
                  <a:srgbClr val="002060"/>
                </a:solidFill>
              </a:rPr>
              <a:t> Provides a snapshot of a company's assets, liabilities, and shareholders' equity. Investors may analyze ratios such as the debt-to-equity ratio for insights into the company's capital structure and financial stability.</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Cash Flow Statement: </a:t>
            </a:r>
            <a:r>
              <a:rPr lang="en-US">
                <a:solidFill>
                  <a:srgbClr val="002060"/>
                </a:solidFill>
              </a:rPr>
              <a:t>Shows how much cash a company generates and uses during a period. Investors often focus on free cash flow, which is cash flow from operations minus capital expenditures. This indicates a company's ability to fund growth, pay dividends, or reduce debt.</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Key Financial Indicators: </a:t>
            </a:r>
            <a:r>
              <a:rPr lang="en-US">
                <a:solidFill>
                  <a:srgbClr val="002060"/>
                </a:solidFill>
              </a:rPr>
              <a:t>These can include earnings per share (EPS), price-to-earnings (P/E) ratio, return on equity (ROE), and others. These metrics allow investors to compare performance across companies and industries.</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Management Discussion &amp; Analysis (MD&amp;A):</a:t>
            </a:r>
            <a:r>
              <a:rPr lang="en-US">
                <a:solidFill>
                  <a:srgbClr val="002060"/>
                </a:solidFill>
              </a:rPr>
              <a:t> Included in the annual report, MD&amp;A often provides insights into company strategy, market conditions, and future plans. It can give investors an understanding of management's perspective and confidence.</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6. </a:t>
            </a:r>
            <a:r>
              <a:rPr lang="en-US" b="1">
                <a:solidFill>
                  <a:srgbClr val="002060"/>
                </a:solidFill>
              </a:rPr>
              <a:t>Economic Indicators: </a:t>
            </a:r>
            <a:r>
              <a:rPr lang="en-US">
                <a:solidFill>
                  <a:srgbClr val="002060"/>
                </a:solidFill>
              </a:rPr>
              <a:t>Broader economic trends can also impact a company's performance. Examples include GDP growth, employment data, interest rates, and inflation. </a:t>
            </a: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339" name="Google Shape;3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2060"/>
                </a:solidFill>
              </a:rPr>
              <a:t>A </a:t>
            </a:r>
            <a:r>
              <a:rPr lang="en-US" b="1">
                <a:solidFill>
                  <a:srgbClr val="002060"/>
                </a:solidFill>
              </a:rPr>
              <a:t>high credit rating</a:t>
            </a:r>
            <a:r>
              <a:rPr lang="en-US">
                <a:solidFill>
                  <a:srgbClr val="002060"/>
                </a:solidFill>
              </a:rPr>
              <a:t> suggests that the issuer has a low risk of defaulting on the debt, and thus they are rewarded with lower interest rates. This is because lenders believe there’s a strong chance they’ll be repaid and therefore require less compensation (in the form of interest) for the risk they’re taking.</a:t>
            </a:r>
            <a:endParaRPr>
              <a:solidFill>
                <a:srgbClr val="002060"/>
              </a:solidFill>
            </a:endParaRPr>
          </a:p>
          <a:p>
            <a:pPr marL="0" lvl="0" indent="0" algn="l" rtl="0">
              <a:spcBef>
                <a:spcPts val="0"/>
              </a:spcBef>
              <a:spcAft>
                <a:spcPts val="0"/>
              </a:spcAft>
              <a:buClr>
                <a:schemeClr val="dk1"/>
              </a:buClr>
              <a:buSzPts val="1100"/>
              <a:buFont typeface="Arial"/>
              <a:buNone/>
            </a:pPr>
            <a:r>
              <a:rPr lang="en-US">
                <a:solidFill>
                  <a:srgbClr val="002060"/>
                </a:solidFill>
              </a:rPr>
              <a:t>A </a:t>
            </a:r>
            <a:r>
              <a:rPr lang="en-US" b="1">
                <a:solidFill>
                  <a:srgbClr val="002060"/>
                </a:solidFill>
              </a:rPr>
              <a:t>low credit rating </a:t>
            </a:r>
            <a:r>
              <a:rPr lang="en-US">
                <a:solidFill>
                  <a:srgbClr val="002060"/>
                </a:solidFill>
              </a:rPr>
              <a:t>signals a higher risk of default. So, to compensate for the increased risk, these issuers must pay higher yields (interest rates) on their debt to attract investors.</a:t>
            </a:r>
            <a:endParaRPr>
              <a:solidFill>
                <a:srgbClr val="002060"/>
              </a:solidFill>
            </a:endParaRPr>
          </a:p>
          <a:p>
            <a:pPr marL="0" lvl="0" indent="0" algn="l" rtl="0">
              <a:spcBef>
                <a:spcPts val="0"/>
              </a:spcBef>
              <a:spcAft>
                <a:spcPts val="0"/>
              </a:spcAft>
              <a:buSzPts val="1100"/>
              <a:buNone/>
            </a:pP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For Companies:</a:t>
            </a:r>
            <a:r>
              <a:rPr lang="en-US">
                <a:solidFill>
                  <a:srgbClr val="002060"/>
                </a:solidFill>
              </a:rPr>
              <a:t> The cost of borrowing affects profitability. High interest rates mean higher borrowing costs, reducing net income, which potentially lowers the stock price.</a:t>
            </a:r>
            <a:endParaRPr>
              <a:solidFill>
                <a:srgbClr val="002060"/>
              </a:solidFill>
            </a:endParaRPr>
          </a:p>
          <a:p>
            <a:pPr marL="0" lvl="0" indent="0" algn="l" rtl="0">
              <a:spcBef>
                <a:spcPts val="0"/>
              </a:spcBef>
              <a:spcAft>
                <a:spcPts val="0"/>
              </a:spcAft>
              <a:buClr>
                <a:schemeClr val="dk1"/>
              </a:buClr>
              <a:buSzPts val="1100"/>
              <a:buFont typeface="Arial"/>
              <a:buNone/>
            </a:pPr>
            <a:r>
              <a:rPr lang="en-US" b="1">
                <a:solidFill>
                  <a:srgbClr val="002060"/>
                </a:solidFill>
              </a:rPr>
              <a:t>For Governments: </a:t>
            </a:r>
            <a:r>
              <a:rPr lang="en-US">
                <a:solidFill>
                  <a:srgbClr val="002060"/>
                </a:solidFill>
              </a:rPr>
              <a:t>Servicing high-interest debt can drain resources and lead to budgetary constraints. A high credit rating can save governments billions in interest over the long term, allowing more funds for public services, capital improvements, and reducing the debt burden.</a:t>
            </a:r>
            <a:endParaRPr>
              <a:solidFill>
                <a:srgbClr val="002060"/>
              </a:solidFill>
            </a:endParaRPr>
          </a:p>
          <a:p>
            <a:pPr marL="0" lvl="0" indent="0" algn="l" rtl="0">
              <a:spcBef>
                <a:spcPts val="0"/>
              </a:spcBef>
              <a:spcAft>
                <a:spcPts val="0"/>
              </a:spcAft>
              <a:buNone/>
            </a:pPr>
            <a:endParaRPr>
              <a:solidFill>
                <a:srgbClr val="002060"/>
              </a:solidFill>
            </a:endParaRPr>
          </a:p>
        </p:txBody>
      </p:sp>
      <p:sp>
        <p:nvSpPr>
          <p:cNvPr id="348" name="Google Shape;34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2060"/>
              </a:buClr>
              <a:buSzPts val="1200"/>
              <a:buFont typeface="Arial"/>
              <a:buChar char="•"/>
            </a:pPr>
            <a:r>
              <a:rPr lang="en-US" b="0" i="0">
                <a:solidFill>
                  <a:srgbClr val="002060"/>
                </a:solidFill>
              </a:rPr>
              <a:t>Stock prices mirror the present value of future earnings expectations</a:t>
            </a:r>
            <a:r>
              <a:rPr lang="en-US">
                <a:solidFill>
                  <a:srgbClr val="002060"/>
                </a:solidFill>
              </a:rPr>
              <a:t>.</a:t>
            </a:r>
            <a:endParaRPr>
              <a:solidFill>
                <a:srgbClr val="002060"/>
              </a:solidFill>
            </a:endParaRPr>
          </a:p>
          <a:p>
            <a:pPr marL="171450" lvl="0" indent="-171450" algn="l" rtl="0">
              <a:spcBef>
                <a:spcPts val="0"/>
              </a:spcBef>
              <a:spcAft>
                <a:spcPts val="0"/>
              </a:spcAft>
              <a:buClr>
                <a:srgbClr val="002060"/>
              </a:buClr>
              <a:buSzPts val="1200"/>
              <a:buFont typeface="Arial"/>
              <a:buChar char="•"/>
            </a:pPr>
            <a:r>
              <a:rPr lang="en-US">
                <a:solidFill>
                  <a:srgbClr val="002060"/>
                </a:solidFill>
              </a:rPr>
              <a:t>They are i</a:t>
            </a:r>
            <a:r>
              <a:rPr lang="en-US" b="0" i="0">
                <a:solidFill>
                  <a:srgbClr val="002060"/>
                </a:solidFill>
              </a:rPr>
              <a:t>nfluenced by financial performance, economic conditions, market trends, and investor sentiment.</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Investment banks play a key role in the IPO process, assisting companies in pricing their offerings and meeting regulatory requirements.</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Earnings reports, including expected and realized earnings, can greatly impact stock prices.</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Systematic risk affects the stock market as a whole, while unsystematic risk is specific to a company or industry.</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Bond prices are affected by interest rate risk and inflation.</a:t>
            </a:r>
            <a:endParaRPr/>
          </a:p>
          <a:p>
            <a:pPr marL="171450" lvl="0" indent="-171450" algn="l" rtl="0">
              <a:spcBef>
                <a:spcPts val="0"/>
              </a:spcBef>
              <a:spcAft>
                <a:spcPts val="0"/>
              </a:spcAft>
              <a:buClr>
                <a:srgbClr val="002060"/>
              </a:buClr>
              <a:buSzPts val="1200"/>
              <a:buFont typeface="Arial"/>
              <a:buChar char="•"/>
            </a:pPr>
            <a:r>
              <a:rPr lang="en-US" b="0" i="0">
                <a:solidFill>
                  <a:srgbClr val="002060"/>
                </a:solidFill>
              </a:rPr>
              <a:t>Credit ratings assigned by rating agencies can influence bond prices and interest rates.</a:t>
            </a:r>
            <a:endParaRPr/>
          </a:p>
          <a:p>
            <a:pPr marL="171450" lvl="0" indent="-95250" algn="l" rtl="0">
              <a:spcBef>
                <a:spcPts val="0"/>
              </a:spcBef>
              <a:spcAft>
                <a:spcPts val="0"/>
              </a:spcAft>
              <a:buClr>
                <a:schemeClr val="dk1"/>
              </a:buClr>
              <a:buSzPts val="1200"/>
              <a:buFont typeface="Arial"/>
              <a:buNone/>
            </a:pPr>
            <a:endParaRPr/>
          </a:p>
        </p:txBody>
      </p:sp>
      <p:sp>
        <p:nvSpPr>
          <p:cNvPr id="357" name="Google Shape;35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Investors analyze a company’s current and projected financial performance through various methods and tools:</a:t>
            </a:r>
            <a:endParaRPr/>
          </a:p>
          <a:p>
            <a:pPr marL="457200" lvl="0" indent="-317500" algn="l" rtl="0">
              <a:spcBef>
                <a:spcPts val="0"/>
              </a:spcBef>
              <a:spcAft>
                <a:spcPts val="0"/>
              </a:spcAft>
              <a:buSzPts val="1400"/>
              <a:buChar char="●"/>
            </a:pPr>
            <a:r>
              <a:rPr lang="en-US" b="1"/>
              <a:t>Financial Statements</a:t>
            </a:r>
            <a:r>
              <a:rPr lang="en-US"/>
              <a:t> - income statements, balance sheets, and cash flow statements.</a:t>
            </a:r>
            <a:endParaRPr/>
          </a:p>
          <a:p>
            <a:pPr marL="457200" lvl="0" indent="-317500" algn="l" rtl="0">
              <a:spcBef>
                <a:spcPts val="0"/>
              </a:spcBef>
              <a:spcAft>
                <a:spcPts val="0"/>
              </a:spcAft>
              <a:buSzPts val="1400"/>
              <a:buChar char="●"/>
            </a:pPr>
            <a:r>
              <a:rPr lang="en-US" b="1"/>
              <a:t>Financial Ratios &amp; Key Performance Indicators (KPIs) </a:t>
            </a:r>
            <a:r>
              <a:rPr lang="en-US"/>
              <a:t>- profitability, liquidity and solvency ratios, revenue growth rate, return on investment (ROI), return on equity (ROE) and market share.</a:t>
            </a:r>
            <a:endParaRPr/>
          </a:p>
          <a:p>
            <a:pPr marL="457200" lvl="0" indent="-317500" algn="l" rtl="0">
              <a:spcBef>
                <a:spcPts val="0"/>
              </a:spcBef>
              <a:spcAft>
                <a:spcPts val="0"/>
              </a:spcAft>
              <a:buSzPts val="1400"/>
              <a:buChar char="●"/>
            </a:pPr>
            <a:r>
              <a:rPr lang="en-US" b="1"/>
              <a:t>Earnings Reports</a:t>
            </a:r>
            <a:r>
              <a:rPr lang="en-US"/>
              <a:t> - quarterly and annual reports announce a company’s most recent historical performance.</a:t>
            </a:r>
            <a:endParaRPr/>
          </a:p>
          <a:p>
            <a:pPr marL="0" lvl="0" indent="0" algn="l" rtl="0">
              <a:spcBef>
                <a:spcPts val="0"/>
              </a:spcBef>
              <a:spcAft>
                <a:spcPts val="0"/>
              </a:spcAft>
              <a:buNone/>
            </a:pPr>
            <a:endParaRPr sz="100"/>
          </a:p>
        </p:txBody>
      </p:sp>
      <p:sp>
        <p:nvSpPr>
          <p:cNvPr id="112" name="Google Shape;1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Positive market trends </a:t>
            </a:r>
            <a:r>
              <a:rPr lang="en-US"/>
              <a:t>may increase investor optimism and drive stock prices higher. For Example: the technology sector is increasing due to high investor confidence and strong financial performance.</a:t>
            </a:r>
            <a:endParaRPr/>
          </a:p>
          <a:p>
            <a:pPr marL="171450" lvl="0" indent="-171450" algn="l" rtl="0">
              <a:spcBef>
                <a:spcPts val="0"/>
              </a:spcBef>
              <a:spcAft>
                <a:spcPts val="0"/>
              </a:spcAft>
              <a:buClr>
                <a:schemeClr val="dk1"/>
              </a:buClr>
              <a:buSzPts val="1200"/>
              <a:buFont typeface="Arial"/>
              <a:buChar char="•"/>
            </a:pPr>
            <a:r>
              <a:rPr lang="en-US" b="1"/>
              <a:t>Negative trends </a:t>
            </a:r>
            <a:r>
              <a:rPr lang="en-US"/>
              <a:t>can create downward pressure on stock prices. For Example: the automobile sector is declining due to poor sales figures and low consumer demand.</a:t>
            </a:r>
            <a:endParaRPr/>
          </a:p>
          <a:p>
            <a:pPr marL="0" lvl="0" indent="0" algn="l" rtl="0">
              <a:spcBef>
                <a:spcPts val="0"/>
              </a:spcBef>
              <a:spcAft>
                <a:spcPts val="0"/>
              </a:spcAft>
              <a:buNone/>
            </a:pPr>
            <a:endParaRPr/>
          </a:p>
          <a:p>
            <a:pPr marL="0" lvl="0" indent="0" algn="l" rtl="0">
              <a:spcBef>
                <a:spcPts val="0"/>
              </a:spcBef>
              <a:spcAft>
                <a:spcPts val="0"/>
              </a:spcAft>
              <a:buNone/>
            </a:pPr>
            <a:r>
              <a:rPr lang="en-US"/>
              <a:t>Image reference: </a:t>
            </a:r>
            <a:r>
              <a:rPr lang="en-US" sz="1100" u="sng">
                <a:solidFill>
                  <a:schemeClr val="hlink"/>
                </a:solidFill>
                <a:latin typeface="Arial"/>
                <a:ea typeface="Arial"/>
                <a:cs typeface="Arial"/>
                <a:sym typeface="Arial"/>
                <a:hlinkClick r:id="rId3"/>
              </a:rPr>
              <a:t>How to Learn Forex Chart Patterns|Chart Pattern Trading Strategy Step-by-Step Guide –Forex Trading Strategy|Wedge|Head and Shoulders|Double Tops/Bottoms ~ Forex Expert Knowledge</a:t>
            </a:r>
            <a:endParaRPr/>
          </a:p>
        </p:txBody>
      </p:sp>
      <p:sp>
        <p:nvSpPr>
          <p:cNvPr id="122" name="Google Shape;1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Economic conditions refer to the state of the economy at any given time</a:t>
            </a:r>
            <a:endParaRPr/>
          </a:p>
          <a:p>
            <a:pPr marL="171450" lvl="0" indent="-171450" algn="l" rtl="0">
              <a:spcBef>
                <a:spcPts val="0"/>
              </a:spcBef>
              <a:spcAft>
                <a:spcPts val="0"/>
              </a:spcAft>
              <a:buClr>
                <a:schemeClr val="dk1"/>
              </a:buClr>
              <a:buSzPts val="1200"/>
              <a:buFont typeface="Arial"/>
              <a:buChar char="•"/>
            </a:pPr>
            <a:r>
              <a:rPr lang="en-US" sz="1200"/>
              <a:t>Key Indicators: GDP growth rate, unemployment rate, inflation rate, and interest rates.</a:t>
            </a:r>
            <a:endParaRPr/>
          </a:p>
          <a:p>
            <a:pPr marL="171450" lvl="0" indent="-171450" algn="l" rtl="0">
              <a:spcBef>
                <a:spcPts val="0"/>
              </a:spcBef>
              <a:spcAft>
                <a:spcPts val="0"/>
              </a:spcAft>
              <a:buClr>
                <a:schemeClr val="dk1"/>
              </a:buClr>
              <a:buSzPts val="1200"/>
              <a:buFont typeface="Arial"/>
              <a:buChar char="•"/>
            </a:pPr>
            <a:r>
              <a:rPr lang="en-US" sz="1200"/>
              <a:t>Strong Economy: high GDP growth rate, low unemployment, low inflation, and stable interest rates.</a:t>
            </a:r>
            <a:endParaRPr/>
          </a:p>
          <a:p>
            <a:pPr marL="171450" lvl="0" indent="-171450" algn="l" rtl="0">
              <a:spcBef>
                <a:spcPts val="0"/>
              </a:spcBef>
              <a:spcAft>
                <a:spcPts val="0"/>
              </a:spcAft>
              <a:buClr>
                <a:schemeClr val="dk1"/>
              </a:buClr>
              <a:buSzPts val="1200"/>
              <a:buFont typeface="Arial"/>
              <a:buChar char="•"/>
            </a:pPr>
            <a:r>
              <a:rPr lang="en-US" sz="1200"/>
              <a:t>Weak Economy: negative GDP growth, high unemployment, high inflation, and fluctuating interest rates.</a:t>
            </a:r>
            <a:endParaRPr sz="1200"/>
          </a:p>
          <a:p>
            <a:pPr marL="0" lvl="0" indent="0" algn="l" rtl="0">
              <a:spcBef>
                <a:spcPts val="0"/>
              </a:spcBef>
              <a:spcAft>
                <a:spcPts val="0"/>
              </a:spcAft>
              <a:buClr>
                <a:schemeClr val="dk1"/>
              </a:buClr>
              <a:buSzPts val="1200"/>
              <a:buFont typeface="Arial"/>
              <a:buNone/>
            </a:pPr>
            <a:endParaRPr/>
          </a:p>
        </p:txBody>
      </p:sp>
      <p:sp>
        <p:nvSpPr>
          <p:cNvPr id="134" name="Google Shape;1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b="1"/>
              <a:t>Investor sentiment </a:t>
            </a:r>
            <a:r>
              <a:rPr lang="en-US" sz="1200"/>
              <a:t>refers to overall investor attitude or mood. Influences investment decisions and market trends.</a:t>
            </a:r>
            <a:endParaRPr/>
          </a:p>
          <a:p>
            <a:pPr marL="171450" lvl="0" indent="-171450" algn="l" rtl="0">
              <a:spcBef>
                <a:spcPts val="0"/>
              </a:spcBef>
              <a:spcAft>
                <a:spcPts val="0"/>
              </a:spcAft>
              <a:buClr>
                <a:schemeClr val="dk1"/>
              </a:buClr>
              <a:buSzPts val="1200"/>
              <a:buFont typeface="Arial"/>
              <a:buChar char="•"/>
            </a:pPr>
            <a:r>
              <a:rPr lang="en-US" sz="1200" b="1"/>
              <a:t>Positive Investor Sentiment: </a:t>
            </a:r>
            <a:r>
              <a:rPr lang="en-US" sz="1200"/>
              <a:t>Triggered by strong economic indicators or positive corporate news, leading to increased buying activity.</a:t>
            </a:r>
            <a:endParaRPr/>
          </a:p>
          <a:p>
            <a:pPr marL="171450" lvl="0" indent="-171450" algn="l" rtl="0">
              <a:spcBef>
                <a:spcPts val="0"/>
              </a:spcBef>
              <a:spcAft>
                <a:spcPts val="0"/>
              </a:spcAft>
              <a:buClr>
                <a:schemeClr val="dk1"/>
              </a:buClr>
              <a:buSzPts val="1200"/>
              <a:buFont typeface="Arial"/>
              <a:buChar char="•"/>
            </a:pPr>
            <a:r>
              <a:rPr lang="en-US" sz="1200" b="1"/>
              <a:t>Negative Investor Sentiment: </a:t>
            </a:r>
            <a:r>
              <a:rPr lang="en-US" sz="1200"/>
              <a:t>Caused by poor economic news or disappointing earnings reports, resulting in increased selling and lower prices.</a:t>
            </a:r>
            <a:endParaRPr/>
          </a:p>
          <a:p>
            <a:pPr marL="171450" lvl="0" indent="-95250" algn="l" rtl="0">
              <a:spcBef>
                <a:spcPts val="0"/>
              </a:spcBef>
              <a:spcAft>
                <a:spcPts val="0"/>
              </a:spcAft>
              <a:buClr>
                <a:schemeClr val="dk1"/>
              </a:buClr>
              <a:buSzPts val="1200"/>
              <a:buFont typeface="Arial"/>
              <a:buNone/>
            </a:pPr>
            <a:r>
              <a:rPr lang="en-US"/>
              <a:t>Check out: </a:t>
            </a:r>
            <a:r>
              <a:rPr lang="en-US" sz="1100" u="sng">
                <a:solidFill>
                  <a:schemeClr val="hlink"/>
                </a:solidFill>
                <a:latin typeface="Arial"/>
                <a:ea typeface="Arial"/>
                <a:cs typeface="Arial"/>
                <a:sym typeface="Arial"/>
                <a:hlinkClick r:id="rId3"/>
              </a:rPr>
              <a:t>Chart: 30 Years of Investor Sentiment (visualcapitalist.com)</a:t>
            </a:r>
            <a:endParaRPr/>
          </a:p>
          <a:p>
            <a:pPr marL="171450" lvl="0" indent="-95250" algn="l" rtl="0">
              <a:spcBef>
                <a:spcPts val="0"/>
              </a:spcBef>
              <a:spcAft>
                <a:spcPts val="0"/>
              </a:spcAft>
              <a:buClr>
                <a:schemeClr val="dk1"/>
              </a:buClr>
              <a:buSzPts val="1200"/>
              <a:buFont typeface="Arial"/>
              <a:buNone/>
            </a:pPr>
            <a:r>
              <a:rPr lang="en-US"/>
              <a:t>Image Reference: </a:t>
            </a:r>
            <a:r>
              <a:rPr lang="en-US" sz="1100" u="sng">
                <a:solidFill>
                  <a:schemeClr val="hlink"/>
                </a:solidFill>
                <a:latin typeface="Arial"/>
                <a:ea typeface="Arial"/>
                <a:cs typeface="Arial"/>
                <a:sym typeface="Arial"/>
                <a:hlinkClick r:id="rId4"/>
              </a:rPr>
              <a:t>Positive investor sentiment for 2011 (youtube.com)</a:t>
            </a:r>
            <a:endParaRPr/>
          </a:p>
        </p:txBody>
      </p:sp>
      <p:sp>
        <p:nvSpPr>
          <p:cNvPr id="144" name="Google Shape;1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Realized Earnings</a:t>
            </a:r>
            <a:r>
              <a:rPr lang="en-US" b="0"/>
              <a:t> refer to a company’s actual earnings for a given period.</a:t>
            </a:r>
            <a:endParaRPr/>
          </a:p>
          <a:p>
            <a:pPr marL="171450" lvl="0" indent="-171450" algn="l" rtl="0">
              <a:spcBef>
                <a:spcPts val="0"/>
              </a:spcBef>
              <a:spcAft>
                <a:spcPts val="0"/>
              </a:spcAft>
              <a:buClr>
                <a:schemeClr val="dk1"/>
              </a:buClr>
              <a:buSzPts val="1200"/>
              <a:buFont typeface="Arial"/>
              <a:buChar char="•"/>
            </a:pPr>
            <a:r>
              <a:rPr lang="en-US" b="1"/>
              <a:t>Expected Earnings</a:t>
            </a:r>
            <a:r>
              <a:rPr lang="en-US" b="0"/>
              <a:t> are what investors predict the company will earn in the future.</a:t>
            </a:r>
            <a:endParaRPr/>
          </a:p>
          <a:p>
            <a:pPr marL="171450" lvl="0" indent="-95250" algn="l" rtl="0">
              <a:spcBef>
                <a:spcPts val="0"/>
              </a:spcBef>
              <a:spcAft>
                <a:spcPts val="0"/>
              </a:spcAft>
              <a:buClr>
                <a:schemeClr val="dk1"/>
              </a:buClr>
              <a:buSzPts val="1200"/>
              <a:buFont typeface="Arial"/>
              <a:buNone/>
            </a:pPr>
            <a:endParaRPr b="0"/>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Systematic Risk</a:t>
            </a:r>
            <a:r>
              <a:rPr lang="en-US"/>
              <a:t> refers to events that can affect the stock market as a whole.</a:t>
            </a:r>
            <a:endParaRPr/>
          </a:p>
          <a:p>
            <a:pPr marL="628650" lvl="1" indent="-171450" algn="l" rtl="0">
              <a:spcBef>
                <a:spcPts val="0"/>
              </a:spcBef>
              <a:spcAft>
                <a:spcPts val="0"/>
              </a:spcAft>
              <a:buClr>
                <a:schemeClr val="dk1"/>
              </a:buClr>
              <a:buSzPts val="1200"/>
              <a:buFont typeface="Arial"/>
              <a:buChar char="•"/>
            </a:pPr>
            <a:r>
              <a:rPr lang="en-US"/>
              <a:t>For Example: wars, interest rate fluctuations, recessions and geopolitical events</a:t>
            </a:r>
            <a:endParaRPr/>
          </a:p>
          <a:p>
            <a:pPr marL="171450" lvl="0" indent="-171450" algn="l" rtl="0">
              <a:spcBef>
                <a:spcPts val="0"/>
              </a:spcBef>
              <a:spcAft>
                <a:spcPts val="0"/>
              </a:spcAft>
              <a:buClr>
                <a:schemeClr val="dk1"/>
              </a:buClr>
              <a:buSzPts val="1200"/>
              <a:buFont typeface="Arial"/>
              <a:buChar char="•"/>
            </a:pPr>
            <a:r>
              <a:rPr lang="en-US" b="1"/>
              <a:t>Unsystematic Risk</a:t>
            </a:r>
            <a:r>
              <a:rPr lang="en-US"/>
              <a:t> is specific to the company or industry.</a:t>
            </a:r>
            <a:endParaRPr/>
          </a:p>
          <a:p>
            <a:pPr marL="628650" lvl="1" indent="-171450" algn="l" rtl="0">
              <a:spcBef>
                <a:spcPts val="0"/>
              </a:spcBef>
              <a:spcAft>
                <a:spcPts val="0"/>
              </a:spcAft>
              <a:buClr>
                <a:schemeClr val="dk1"/>
              </a:buClr>
              <a:buSzPts val="1200"/>
              <a:buFont typeface="Arial"/>
              <a:buChar char="•"/>
            </a:pPr>
            <a:r>
              <a:rPr lang="en-US"/>
              <a:t>For Example: companies that sell fresh produce are affected by droughts or hurricanes</a:t>
            </a:r>
            <a:endParaRPr/>
          </a:p>
          <a:p>
            <a:pPr marL="0" lvl="0" indent="0" algn="l" rtl="0">
              <a:spcBef>
                <a:spcPts val="0"/>
              </a:spcBef>
              <a:spcAft>
                <a:spcPts val="0"/>
              </a:spcAft>
              <a:buClr>
                <a:schemeClr val="dk1"/>
              </a:buClr>
              <a:buSzPts val="1200"/>
              <a:buFont typeface="Arial"/>
              <a:buNone/>
            </a:pPr>
            <a:r>
              <a:rPr lang="en-US"/>
              <a:t>Image Reference: </a:t>
            </a:r>
            <a:r>
              <a:rPr lang="en-US" sz="1100" u="sng">
                <a:solidFill>
                  <a:schemeClr val="hlink"/>
                </a:solidFill>
                <a:latin typeface="Arial"/>
                <a:ea typeface="Arial"/>
                <a:cs typeface="Arial"/>
                <a:sym typeface="Arial"/>
                <a:hlinkClick r:id="rId3"/>
              </a:rPr>
              <a:t>How Will Hurricane Sandy Affect Stocks and the U.S. Economy? « iSpyETF (wordpress.com)</a:t>
            </a:r>
            <a:endParaRPr/>
          </a:p>
          <a:p>
            <a:pPr marL="0" lvl="0" indent="0" algn="l" rtl="0">
              <a:spcBef>
                <a:spcPts val="0"/>
              </a:spcBef>
              <a:spcAft>
                <a:spcPts val="0"/>
              </a:spcAft>
              <a:buClr>
                <a:schemeClr val="dk1"/>
              </a:buClr>
              <a:buSzPts val="1200"/>
              <a:buFont typeface="Arial"/>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b="1"/>
              <a:t>An Initial Public Offering (IPO)</a:t>
            </a:r>
            <a:r>
              <a:rPr lang="en-US" b="0"/>
              <a:t> is the process where a private company offers its shares to the public for the first time to raise capital, becoming a publicly traded and owned entity.</a:t>
            </a:r>
            <a:endParaRPr b="0"/>
          </a:p>
          <a:p>
            <a:pPr marL="457200" lvl="0" indent="-317500" algn="l" rtl="0">
              <a:spcBef>
                <a:spcPts val="0"/>
              </a:spcBef>
              <a:spcAft>
                <a:spcPts val="0"/>
              </a:spcAft>
              <a:buSzPts val="1400"/>
              <a:buChar char="●"/>
            </a:pPr>
            <a:r>
              <a:rPr lang="en-US" b="0"/>
              <a:t>Investment banks, such as Goldman Sachs Group Inc. (GS), JP Morgan Chase &amp; Co. (JPM), or UBS Group AG Registered (UBS), play a vital role in the IPO process.</a:t>
            </a:r>
            <a:endParaRPr/>
          </a:p>
          <a:p>
            <a:pPr marL="0" lvl="0" indent="0" algn="l" rtl="0">
              <a:spcBef>
                <a:spcPts val="0"/>
              </a:spcBef>
              <a:spcAft>
                <a:spcPts val="0"/>
              </a:spcAft>
              <a:buClr>
                <a:schemeClr val="dk1"/>
              </a:buClr>
              <a:buSzPts val="1200"/>
              <a:buFont typeface="Calibri"/>
              <a:buNone/>
            </a:pPr>
            <a:endParaRPr b="0"/>
          </a:p>
        </p:txBody>
      </p:sp>
      <p:sp>
        <p:nvSpPr>
          <p:cNvPr id="177" name="Google Shape;1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21"/>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1"/>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22"/>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2"/>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22"/>
          <p:cNvSpPr>
            <a:spLocks noGrp="1"/>
          </p:cNvSpPr>
          <p:nvPr>
            <p:ph type="pic" idx="2"/>
          </p:nvPr>
        </p:nvSpPr>
        <p:spPr>
          <a:xfrm>
            <a:off x="1229361" y="2724785"/>
            <a:ext cx="3677919" cy="2883535"/>
          </a:xfrm>
          <a:prstGeom prst="rect">
            <a:avLst/>
          </a:prstGeom>
          <a:noFill/>
          <a:ln>
            <a:noFill/>
          </a:ln>
        </p:spPr>
      </p:sp>
      <p:pic>
        <p:nvPicPr>
          <p:cNvPr id="31" name="Google Shape;31;p22"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22"/>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23"/>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35" name="Google Shape;35;p23"/>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4"/>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4"/>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4"/>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24"/>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5"/>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 name="Google Shape;59;p25"/>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60" name="Google Shape;60;p25"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61" name="Google Shape;61;p25"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2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7"/>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7"/>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7"/>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8"/>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8"/>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8"/>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8"/>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8"/>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614275" y="1682510"/>
            <a:ext cx="6669300" cy="1912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Understanding Price Movements</a:t>
            </a:r>
            <a:endParaRPr sz="6100" b="1">
              <a:solidFill>
                <a:srgbClr val="6468F4"/>
              </a:solidFill>
              <a:latin typeface="Barlow Condensed"/>
              <a:ea typeface="Barlow Condensed"/>
              <a:cs typeface="Barlow Condensed"/>
              <a:sym typeface="Barlow Condensed"/>
            </a:endParaRPr>
          </a:p>
        </p:txBody>
      </p:sp>
      <p:sp>
        <p:nvSpPr>
          <p:cNvPr id="94" name="Google Shape;94;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Stocks &amp; Bonds</a:t>
            </a:r>
            <a:endParaRPr sz="2400">
              <a:solidFill>
                <a:srgbClr val="464669"/>
              </a:solidFill>
              <a:latin typeface="Work Sans Medium"/>
              <a:ea typeface="Work Sans Medium"/>
              <a:cs typeface="Work Sans Medium"/>
              <a:sym typeface="Work Sans Medium"/>
            </a:endParaRPr>
          </a:p>
        </p:txBody>
      </p:sp>
      <p:sp>
        <p:nvSpPr>
          <p:cNvPr id="95" name="Google Shape;95;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96" name="Google Shape;96;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7" name="Google Shape;97;p1"/>
          <p:cNvPicPr preferRelativeResize="0"/>
          <p:nvPr/>
        </p:nvPicPr>
        <p:blipFill>
          <a:blip r:embed="rId3">
            <a:alphaModFix/>
          </a:blip>
          <a:stretch>
            <a:fillRect/>
          </a:stretch>
        </p:blipFill>
        <p:spPr>
          <a:xfrm>
            <a:off x="4549813" y="5850525"/>
            <a:ext cx="3076725" cy="51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p:nvPr/>
        </p:nvSpPr>
        <p:spPr>
          <a:xfrm>
            <a:off x="1343025" y="872762"/>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6"/>
          <p:cNvSpPr txBox="1"/>
          <p:nvPr/>
        </p:nvSpPr>
        <p:spPr>
          <a:xfrm>
            <a:off x="1343025"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IPO Process</a:t>
            </a:r>
            <a:endParaRPr/>
          </a:p>
        </p:txBody>
      </p:sp>
      <p:sp>
        <p:nvSpPr>
          <p:cNvPr id="191" name="Google Shape;191;p6"/>
          <p:cNvSpPr txBox="1">
            <a:spLocks noGrp="1"/>
          </p:cNvSpPr>
          <p:nvPr>
            <p:ph type="body" idx="1"/>
          </p:nvPr>
        </p:nvSpPr>
        <p:spPr>
          <a:xfrm>
            <a:off x="1244100" y="2283305"/>
            <a:ext cx="9703800" cy="229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1. Discussion of IPO pitch with investment bankers.</a:t>
            </a:r>
            <a:endParaRPr/>
          </a:p>
          <a:p>
            <a:pPr marL="0" lvl="0" indent="0" algn="l" rtl="0">
              <a:lnSpc>
                <a:spcPct val="100000"/>
              </a:lnSpc>
              <a:spcBef>
                <a:spcPts val="1000"/>
              </a:spcBef>
              <a:spcAft>
                <a:spcPts val="0"/>
              </a:spcAft>
              <a:buNone/>
            </a:pPr>
            <a:r>
              <a:rPr lang="en-US"/>
              <a:t>2. Selection of book runners and co-managers to handle the sale of newly issued stocks.</a:t>
            </a:r>
            <a:endParaRPr/>
          </a:p>
          <a:p>
            <a:pPr marL="0" lvl="0" indent="0" algn="l" rtl="0">
              <a:lnSpc>
                <a:spcPct val="100000"/>
              </a:lnSpc>
              <a:spcBef>
                <a:spcPts val="1000"/>
              </a:spcBef>
              <a:spcAft>
                <a:spcPts val="0"/>
              </a:spcAft>
              <a:buNone/>
            </a:pPr>
            <a:r>
              <a:rPr lang="en-US"/>
              <a:t>3. Filing of necessary registration forms; discuss timing of IPO.</a:t>
            </a:r>
            <a:endParaRPr/>
          </a:p>
        </p:txBody>
      </p:sp>
      <p:sp>
        <p:nvSpPr>
          <p:cNvPr id="192" name="Google Shape;192;p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93" name="Google Shape;193;p6"/>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acea0d0e91_0_0"/>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g2acea0d0e91_0_0"/>
          <p:cNvSpPr txBox="1"/>
          <p:nvPr/>
        </p:nvSpPr>
        <p:spPr>
          <a:xfrm>
            <a:off x="1343025"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IPO Process</a:t>
            </a:r>
            <a:endParaRPr/>
          </a:p>
        </p:txBody>
      </p:sp>
      <p:sp>
        <p:nvSpPr>
          <p:cNvPr id="201" name="Google Shape;201;g2acea0d0e91_0_0"/>
          <p:cNvSpPr txBox="1">
            <a:spLocks noGrp="1"/>
          </p:cNvSpPr>
          <p:nvPr>
            <p:ph type="body" idx="1"/>
          </p:nvPr>
        </p:nvSpPr>
        <p:spPr>
          <a:xfrm>
            <a:off x="1244100" y="2065878"/>
            <a:ext cx="9703800" cy="3195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a:t>4. Due diligence conducted by bankers, which includes customer interviews, industry research, analysis of legal situation, and scrutiny of financial statements.</a:t>
            </a:r>
            <a:endParaRPr/>
          </a:p>
          <a:p>
            <a:pPr marL="0" lvl="0" indent="0" algn="l" rtl="0">
              <a:lnSpc>
                <a:spcPct val="100000"/>
              </a:lnSpc>
              <a:spcBef>
                <a:spcPts val="1000"/>
              </a:spcBef>
              <a:spcAft>
                <a:spcPts val="0"/>
              </a:spcAft>
              <a:buNone/>
            </a:pPr>
            <a:r>
              <a:rPr lang="en-US"/>
              <a:t>5. Filing of the S-1 form, releasing historical financial statements, key data, and other investor-relevant information.</a:t>
            </a:r>
            <a:endParaRPr/>
          </a:p>
          <a:p>
            <a:pPr marL="0" lvl="0" indent="0" algn="l" rtl="0">
              <a:lnSpc>
                <a:spcPct val="100000"/>
              </a:lnSpc>
              <a:spcBef>
                <a:spcPts val="1000"/>
              </a:spcBef>
              <a:spcAft>
                <a:spcPts val="0"/>
              </a:spcAft>
              <a:buNone/>
            </a:pPr>
            <a:r>
              <a:rPr lang="en-US"/>
              <a:t>6. Pre-marketing stage where bankers converse with investors to determine a price range for the initial stock offering.</a:t>
            </a:r>
            <a:endParaRPr/>
          </a:p>
        </p:txBody>
      </p:sp>
      <p:sp>
        <p:nvSpPr>
          <p:cNvPr id="202" name="Google Shape;202;g2acea0d0e91_0_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03" name="Google Shape;203;g2acea0d0e91_0_0"/>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7"/>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IPO Process</a:t>
            </a:r>
            <a:endParaRPr/>
          </a:p>
        </p:txBody>
      </p:sp>
      <p:sp>
        <p:nvSpPr>
          <p:cNvPr id="211" name="Google Shape;211;p7"/>
          <p:cNvSpPr txBox="1">
            <a:spLocks noGrp="1"/>
          </p:cNvSpPr>
          <p:nvPr>
            <p:ph type="body" idx="1"/>
          </p:nvPr>
        </p:nvSpPr>
        <p:spPr>
          <a:xfrm>
            <a:off x="1244100" y="2240705"/>
            <a:ext cx="9703800" cy="237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64669"/>
              </a:buClr>
              <a:buSzPts val="3600"/>
              <a:buFont typeface="Work Sans Medium"/>
              <a:buNone/>
            </a:pPr>
            <a:r>
              <a:rPr lang="en-US"/>
              <a:t>7. Final price determination after further conversations with investors.</a:t>
            </a:r>
            <a:endParaRPr/>
          </a:p>
          <a:p>
            <a:pPr marL="0" lvl="0" indent="0" algn="l" rtl="0">
              <a:lnSpc>
                <a:spcPct val="100000"/>
              </a:lnSpc>
              <a:spcBef>
                <a:spcPts val="1000"/>
              </a:spcBef>
              <a:spcAft>
                <a:spcPts val="0"/>
              </a:spcAft>
              <a:buClr>
                <a:srgbClr val="464669"/>
              </a:buClr>
              <a:buSzPts val="3600"/>
              <a:buFont typeface="Work Sans Medium"/>
              <a:buNone/>
            </a:pPr>
            <a:r>
              <a:rPr lang="en-US"/>
              <a:t>8. Shares are allocated to investors before the first day of trading.</a:t>
            </a:r>
            <a:endParaRPr/>
          </a:p>
          <a:p>
            <a:pPr marL="0" lvl="0" indent="0" algn="l" rtl="0">
              <a:lnSpc>
                <a:spcPct val="100000"/>
              </a:lnSpc>
              <a:spcBef>
                <a:spcPts val="1000"/>
              </a:spcBef>
              <a:spcAft>
                <a:spcPts val="0"/>
              </a:spcAft>
              <a:buClr>
                <a:srgbClr val="464669"/>
              </a:buClr>
              <a:buSzPts val="3600"/>
              <a:buFont typeface="Work Sans Medium"/>
              <a:buNone/>
            </a:pPr>
            <a:r>
              <a:rPr lang="en-US"/>
              <a:t>9. Opening trade for investors and the general public.</a:t>
            </a:r>
            <a:endParaRPr/>
          </a:p>
        </p:txBody>
      </p:sp>
      <p:sp>
        <p:nvSpPr>
          <p:cNvPr id="212" name="Google Shape;212;p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13" name="Google Shape;213;p7"/>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acea0d0e91_0_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g2acea0d0e91_0_7"/>
          <p:cNvSpPr txBox="1"/>
          <p:nvPr/>
        </p:nvSpPr>
        <p:spPr>
          <a:xfrm>
            <a:off x="1343025"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IPO Process</a:t>
            </a:r>
            <a:endParaRPr/>
          </a:p>
        </p:txBody>
      </p:sp>
      <p:sp>
        <p:nvSpPr>
          <p:cNvPr id="221" name="Google Shape;221;g2acea0d0e91_0_7"/>
          <p:cNvSpPr txBox="1">
            <a:spLocks noGrp="1"/>
          </p:cNvSpPr>
          <p:nvPr>
            <p:ph type="body" idx="1"/>
          </p:nvPr>
        </p:nvSpPr>
        <p:spPr>
          <a:xfrm>
            <a:off x="1244100" y="2065880"/>
            <a:ext cx="9703800" cy="224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rgbClr val="464669"/>
              </a:buClr>
              <a:buSzPts val="3600"/>
              <a:buFont typeface="Work Sans Medium"/>
              <a:buNone/>
            </a:pPr>
            <a:r>
              <a:rPr lang="en-US"/>
              <a:t>10. Post-IPO period often characterized by high stock volatility due to investor sentiment.</a:t>
            </a:r>
            <a:endParaRPr/>
          </a:p>
          <a:p>
            <a:pPr marL="0" lvl="0" indent="0" algn="l" rtl="0">
              <a:lnSpc>
                <a:spcPct val="100000"/>
              </a:lnSpc>
              <a:spcBef>
                <a:spcPts val="1000"/>
              </a:spcBef>
              <a:spcAft>
                <a:spcPts val="0"/>
              </a:spcAft>
              <a:buClr>
                <a:srgbClr val="464669"/>
              </a:buClr>
              <a:buSzPts val="3600"/>
              <a:buFont typeface="Work Sans Medium"/>
              <a:buNone/>
            </a:pPr>
            <a:r>
              <a:rPr lang="en-US"/>
              <a:t>11. Assessment of investor sentiment, with bearish investors anticipating a market decline and bullish investors anticipating market growth, often influenced by company earnings.</a:t>
            </a:r>
            <a:endParaRPr/>
          </a:p>
        </p:txBody>
      </p:sp>
      <p:sp>
        <p:nvSpPr>
          <p:cNvPr id="222" name="Google Shape;222;g2acea0d0e91_0_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23" name="Google Shape;223;g2acea0d0e91_0_7"/>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12"/>
          <p:cNvSpPr txBox="1"/>
          <p:nvPr/>
        </p:nvSpPr>
        <p:spPr>
          <a:xfrm>
            <a:off x="1343025" y="1240362"/>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Bond</a:t>
            </a:r>
            <a:r>
              <a:rPr lang="en-US" sz="6000" b="1">
                <a:solidFill>
                  <a:srgbClr val="6468F4"/>
                </a:solidFill>
                <a:latin typeface="Barlow Condensed"/>
                <a:ea typeface="Barlow Condensed"/>
                <a:cs typeface="Barlow Condensed"/>
                <a:sym typeface="Barlow Condensed"/>
              </a:rPr>
              <a:t>s</a:t>
            </a:r>
            <a:endParaRPr/>
          </a:p>
        </p:txBody>
      </p:sp>
      <p:sp>
        <p:nvSpPr>
          <p:cNvPr id="231" name="Google Shape;231;p12"/>
          <p:cNvSpPr txBox="1">
            <a:spLocks noGrp="1"/>
          </p:cNvSpPr>
          <p:nvPr>
            <p:ph type="body" idx="1"/>
          </p:nvPr>
        </p:nvSpPr>
        <p:spPr>
          <a:xfrm>
            <a:off x="1500790" y="2562225"/>
            <a:ext cx="9004200" cy="21423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Bonds are</a:t>
            </a:r>
            <a:r>
              <a:rPr lang="en-US" b="1" dirty="0">
                <a:latin typeface="Work Sans"/>
                <a:ea typeface="Work Sans"/>
                <a:cs typeface="Work Sans"/>
                <a:sym typeface="Work Sans"/>
              </a:rPr>
              <a:t> fixed-income securities</a:t>
            </a:r>
            <a:r>
              <a:rPr lang="en-US" dirty="0"/>
              <a:t> that represent loans made by investors to borrowers such as corporations or governments. They're primarily used to finance projects.</a:t>
            </a:r>
            <a:endParaRPr dirty="0"/>
          </a:p>
          <a:p>
            <a:pPr marL="0" lvl="0" indent="0" algn="l" rtl="0">
              <a:spcBef>
                <a:spcPts val="1000"/>
              </a:spcBef>
              <a:spcAft>
                <a:spcPts val="0"/>
              </a:spcAft>
              <a:buNone/>
            </a:pPr>
            <a:r>
              <a:rPr lang="en-US" b="1" dirty="0">
                <a:latin typeface="Work Sans"/>
                <a:ea typeface="Work Sans"/>
                <a:cs typeface="Work Sans"/>
                <a:sym typeface="Work Sans"/>
              </a:rPr>
              <a:t>For example: </a:t>
            </a:r>
            <a:r>
              <a:rPr lang="en-US" dirty="0"/>
              <a:t>government bonds, corporate bonds, savings bonds or junk bonds.</a:t>
            </a:r>
            <a:endParaRPr dirty="0"/>
          </a:p>
        </p:txBody>
      </p:sp>
      <p:sp>
        <p:nvSpPr>
          <p:cNvPr id="232" name="Google Shape;232;p1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33" name="Google Shape;233;p12"/>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b2e0e20adf_0_46"/>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g2b2e0e20adf_0_46"/>
          <p:cNvSpPr txBox="1"/>
          <p:nvPr/>
        </p:nvSpPr>
        <p:spPr>
          <a:xfrm>
            <a:off x="1225950" y="12402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The Principal</a:t>
            </a:r>
            <a:endParaRPr/>
          </a:p>
        </p:txBody>
      </p:sp>
      <p:sp>
        <p:nvSpPr>
          <p:cNvPr id="241" name="Google Shape;241;g2b2e0e20adf_0_46"/>
          <p:cNvSpPr txBox="1">
            <a:spLocks noGrp="1"/>
          </p:cNvSpPr>
          <p:nvPr>
            <p:ph type="body" idx="1"/>
          </p:nvPr>
        </p:nvSpPr>
        <p:spPr>
          <a:xfrm>
            <a:off x="1343025" y="2690256"/>
            <a:ext cx="8416200" cy="1220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principal refers to the </a:t>
            </a:r>
            <a:r>
              <a:rPr lang="en-US" b="1" dirty="0">
                <a:latin typeface="Work Sans"/>
                <a:ea typeface="Work Sans"/>
                <a:cs typeface="Work Sans"/>
                <a:sym typeface="Work Sans"/>
              </a:rPr>
              <a:t>amount of money </a:t>
            </a:r>
            <a:r>
              <a:rPr lang="en-US" dirty="0"/>
              <a:t>that the investor initially lends to the bond issuer.</a:t>
            </a:r>
            <a:endParaRPr dirty="0"/>
          </a:p>
        </p:txBody>
      </p:sp>
      <p:sp>
        <p:nvSpPr>
          <p:cNvPr id="242" name="Google Shape;242;g2b2e0e20adf_0_46"/>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43" name="Google Shape;243;g2b2e0e20adf_0_46"/>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44" name="Google Shape;244;g2b2e0e20adf_0_46"/>
          <p:cNvPicPr preferRelativeResize="0"/>
          <p:nvPr/>
        </p:nvPicPr>
        <p:blipFill rotWithShape="1">
          <a:blip r:embed="rId4">
            <a:alphaModFix/>
          </a:blip>
          <a:srcRect t="24215" b="27804"/>
          <a:stretch/>
        </p:blipFill>
        <p:spPr>
          <a:xfrm>
            <a:off x="8994000" y="2852675"/>
            <a:ext cx="2272300" cy="43610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b2e0e20adf_0_68"/>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 name="Google Shape;251;g2b2e0e20adf_0_68"/>
          <p:cNvSpPr txBox="1"/>
          <p:nvPr/>
        </p:nvSpPr>
        <p:spPr>
          <a:xfrm>
            <a:off x="1343025" y="12402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The Coupon Rate</a:t>
            </a:r>
            <a:endParaRPr/>
          </a:p>
        </p:txBody>
      </p:sp>
      <p:sp>
        <p:nvSpPr>
          <p:cNvPr id="252" name="Google Shape;252;g2b2e0e20adf_0_68"/>
          <p:cNvSpPr txBox="1">
            <a:spLocks noGrp="1"/>
          </p:cNvSpPr>
          <p:nvPr>
            <p:ph type="body" idx="1"/>
          </p:nvPr>
        </p:nvSpPr>
        <p:spPr>
          <a:xfrm>
            <a:off x="1393198" y="2810187"/>
            <a:ext cx="8451300" cy="1220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coupon rate is the </a:t>
            </a:r>
            <a:r>
              <a:rPr lang="en-US" b="1" dirty="0">
                <a:latin typeface="Work Sans"/>
                <a:ea typeface="Work Sans"/>
                <a:cs typeface="Work Sans"/>
                <a:sym typeface="Work Sans"/>
              </a:rPr>
              <a:t>annual interest rate</a:t>
            </a:r>
            <a:r>
              <a:rPr lang="en-US" dirty="0"/>
              <a:t> paid on a bond, expressed as a percentage of the principal.</a:t>
            </a:r>
            <a:endParaRPr dirty="0"/>
          </a:p>
        </p:txBody>
      </p:sp>
      <p:sp>
        <p:nvSpPr>
          <p:cNvPr id="253" name="Google Shape;253;g2b2e0e20adf_0_6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54" name="Google Shape;254;g2b2e0e20adf_0_68"/>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55" name="Google Shape;255;g2b2e0e20adf_0_68"/>
          <p:cNvPicPr preferRelativeResize="0"/>
          <p:nvPr/>
        </p:nvPicPr>
        <p:blipFill rotWithShape="1">
          <a:blip r:embed="rId4">
            <a:alphaModFix/>
          </a:blip>
          <a:srcRect t="29287" b="23075"/>
          <a:stretch/>
        </p:blipFill>
        <p:spPr>
          <a:xfrm>
            <a:off x="9634122" y="2818800"/>
            <a:ext cx="2323653" cy="4427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b2e0e20adf_0_57"/>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2" name="Google Shape;262;g2b2e0e20adf_0_57"/>
          <p:cNvSpPr txBox="1"/>
          <p:nvPr/>
        </p:nvSpPr>
        <p:spPr>
          <a:xfrm>
            <a:off x="1343025" y="12402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The Maturity Date</a:t>
            </a:r>
            <a:endParaRPr/>
          </a:p>
        </p:txBody>
      </p:sp>
      <p:sp>
        <p:nvSpPr>
          <p:cNvPr id="263" name="Google Shape;263;g2b2e0e20adf_0_57"/>
          <p:cNvSpPr txBox="1">
            <a:spLocks noGrp="1"/>
          </p:cNvSpPr>
          <p:nvPr>
            <p:ph type="body" idx="1"/>
          </p:nvPr>
        </p:nvSpPr>
        <p:spPr>
          <a:xfrm>
            <a:off x="1343025" y="2810187"/>
            <a:ext cx="7847700" cy="1220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The maturity date is the specified date on which the bond issuer will </a:t>
            </a:r>
            <a:r>
              <a:rPr lang="en-US" b="1" dirty="0">
                <a:latin typeface="Work Sans"/>
                <a:ea typeface="Work Sans"/>
                <a:cs typeface="Work Sans"/>
                <a:sym typeface="Work Sans"/>
              </a:rPr>
              <a:t>repay the principal</a:t>
            </a:r>
            <a:r>
              <a:rPr lang="en-US" dirty="0"/>
              <a:t> to the bondholder.</a:t>
            </a:r>
            <a:endParaRPr dirty="0"/>
          </a:p>
        </p:txBody>
      </p:sp>
      <p:sp>
        <p:nvSpPr>
          <p:cNvPr id="264" name="Google Shape;264;g2b2e0e20adf_0_5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65" name="Google Shape;265;g2b2e0e20adf_0_5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66" name="Google Shape;266;g2b2e0e20adf_0_57"/>
          <p:cNvPicPr preferRelativeResize="0"/>
          <p:nvPr/>
        </p:nvPicPr>
        <p:blipFill rotWithShape="1">
          <a:blip r:embed="rId4">
            <a:alphaModFix/>
          </a:blip>
          <a:srcRect t="62733" b="10216"/>
          <a:stretch/>
        </p:blipFill>
        <p:spPr>
          <a:xfrm>
            <a:off x="8778616" y="3661550"/>
            <a:ext cx="2954359" cy="3196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b2e0e20adf_0_79"/>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g2b2e0e20adf_0_79"/>
          <p:cNvSpPr txBox="1"/>
          <p:nvPr/>
        </p:nvSpPr>
        <p:spPr>
          <a:xfrm>
            <a:off x="1225950" y="12402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The Yield</a:t>
            </a:r>
            <a:endParaRPr/>
          </a:p>
        </p:txBody>
      </p:sp>
      <p:sp>
        <p:nvSpPr>
          <p:cNvPr id="274" name="Google Shape;274;g2b2e0e20adf_0_79"/>
          <p:cNvSpPr txBox="1">
            <a:spLocks noGrp="1"/>
          </p:cNvSpPr>
          <p:nvPr>
            <p:ph type="body" idx="1"/>
          </p:nvPr>
        </p:nvSpPr>
        <p:spPr>
          <a:xfrm>
            <a:off x="1225950" y="2810187"/>
            <a:ext cx="8067300" cy="1220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dirty="0"/>
              <a:t>The yield refers to the </a:t>
            </a:r>
            <a:r>
              <a:rPr lang="en-US" b="1" dirty="0">
                <a:latin typeface="Work Sans"/>
                <a:ea typeface="Work Sans"/>
                <a:cs typeface="Work Sans"/>
                <a:sym typeface="Work Sans"/>
              </a:rPr>
              <a:t>rate of return</a:t>
            </a:r>
            <a:r>
              <a:rPr lang="en-US" dirty="0"/>
              <a:t> earned on a bond if it is held until its maturity date, taking into account both the interest payments received periodically and any capital gain or loss at maturity.</a:t>
            </a:r>
            <a:endParaRPr dirty="0"/>
          </a:p>
        </p:txBody>
      </p:sp>
      <p:sp>
        <p:nvSpPr>
          <p:cNvPr id="275" name="Google Shape;275;g2b2e0e20adf_0_7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76" name="Google Shape;276;g2b2e0e20adf_0_79"/>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277" name="Google Shape;277;g2b2e0e20adf_0_79"/>
          <p:cNvPicPr preferRelativeResize="0"/>
          <p:nvPr/>
        </p:nvPicPr>
        <p:blipFill>
          <a:blip r:embed="rId4">
            <a:alphaModFix/>
          </a:blip>
          <a:stretch>
            <a:fillRect/>
          </a:stretch>
        </p:blipFill>
        <p:spPr>
          <a:xfrm>
            <a:off x="8182725" y="3597050"/>
            <a:ext cx="3260951" cy="326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b2e0e20adf_0_31"/>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g2b2e0e20adf_0_31"/>
          <p:cNvSpPr txBox="1"/>
          <p:nvPr/>
        </p:nvSpPr>
        <p:spPr>
          <a:xfrm>
            <a:off x="1343025" y="12402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Mechanics of Bonds</a:t>
            </a:r>
            <a:endParaRPr/>
          </a:p>
        </p:txBody>
      </p:sp>
      <p:sp>
        <p:nvSpPr>
          <p:cNvPr id="285" name="Google Shape;285;g2b2e0e20adf_0_31"/>
          <p:cNvSpPr txBox="1">
            <a:spLocks noGrp="1"/>
          </p:cNvSpPr>
          <p:nvPr>
            <p:ph type="body" idx="1"/>
          </p:nvPr>
        </p:nvSpPr>
        <p:spPr>
          <a:xfrm>
            <a:off x="1589250" y="2510850"/>
            <a:ext cx="9013500" cy="23919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A bondholder lends money (principal) to a borrower, who, in exchange, agrees to pay a predetermined level of interest (coupon) over a fixed period, and repay the principal at the bond's maturity date. </a:t>
            </a:r>
            <a:endParaRPr/>
          </a:p>
          <a:p>
            <a:pPr marL="0" lvl="0" indent="0" algn="l" rtl="0">
              <a:spcBef>
                <a:spcPts val="1000"/>
              </a:spcBef>
              <a:spcAft>
                <a:spcPts val="0"/>
              </a:spcAft>
              <a:buNone/>
            </a:pPr>
            <a:r>
              <a:rPr lang="en-US" sz="2287"/>
              <a:t>Investors can sell a bond before its maturity date making it a flexible investment tool.</a:t>
            </a:r>
            <a:endParaRPr/>
          </a:p>
        </p:txBody>
      </p:sp>
      <p:sp>
        <p:nvSpPr>
          <p:cNvPr id="286" name="Google Shape;286;g2b2e0e20adf_0_31"/>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87" name="Google Shape;287;g2b2e0e20adf_0_31"/>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txBox="1"/>
          <p:nvPr/>
        </p:nvSpPr>
        <p:spPr>
          <a:xfrm>
            <a:off x="1343024" y="121713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Stock Prices</a:t>
            </a:r>
            <a:endParaRPr/>
          </a:p>
        </p:txBody>
      </p:sp>
      <p:sp>
        <p:nvSpPr>
          <p:cNvPr id="105" name="Google Shape;105;p2"/>
          <p:cNvSpPr txBox="1">
            <a:spLocks noGrp="1"/>
          </p:cNvSpPr>
          <p:nvPr>
            <p:ph type="body" idx="1"/>
          </p:nvPr>
        </p:nvSpPr>
        <p:spPr>
          <a:xfrm>
            <a:off x="1174350" y="2145650"/>
            <a:ext cx="7549800" cy="3405000"/>
          </a:xfrm>
          <a:prstGeom prst="rect">
            <a:avLst/>
          </a:prstGeom>
          <a:noFill/>
          <a:ln>
            <a:noFill/>
          </a:ln>
        </p:spPr>
        <p:txBody>
          <a:bodyPr spcFirstLastPara="1" wrap="square" lIns="91425" tIns="45700" rIns="91425" bIns="45700" anchor="t" anchorCtr="0">
            <a:normAutofit lnSpcReduction="20000"/>
          </a:bodyPr>
          <a:lstStyle/>
          <a:p>
            <a:pPr marL="457200" lvl="0" indent="-457200" algn="l" rtl="0">
              <a:lnSpc>
                <a:spcPct val="100000"/>
              </a:lnSpc>
              <a:spcBef>
                <a:spcPts val="0"/>
              </a:spcBef>
              <a:spcAft>
                <a:spcPts val="0"/>
              </a:spcAft>
              <a:buSzPts val="3600"/>
              <a:buChar char="•"/>
            </a:pPr>
            <a:r>
              <a:rPr lang="en-US" b="1"/>
              <a:t>Stock prices </a:t>
            </a:r>
            <a:r>
              <a:rPr lang="en-US"/>
              <a:t>reflect the present value of future earnings expectations.</a:t>
            </a:r>
            <a:endParaRPr/>
          </a:p>
          <a:p>
            <a:pPr marL="457200" lvl="0" indent="-457200" algn="l" rtl="0">
              <a:lnSpc>
                <a:spcPct val="100000"/>
              </a:lnSpc>
              <a:spcBef>
                <a:spcPts val="0"/>
              </a:spcBef>
              <a:spcAft>
                <a:spcPts val="0"/>
              </a:spcAft>
              <a:buSzPts val="3600"/>
              <a:buChar char="•"/>
            </a:pPr>
            <a:r>
              <a:rPr lang="en-US" b="1"/>
              <a:t>Positive expectations </a:t>
            </a:r>
            <a:r>
              <a:rPr lang="en-US"/>
              <a:t>can drive stock prices higher.</a:t>
            </a:r>
            <a:endParaRPr/>
          </a:p>
          <a:p>
            <a:pPr marL="457200" lvl="0" indent="-457200" algn="l" rtl="0">
              <a:lnSpc>
                <a:spcPct val="100000"/>
              </a:lnSpc>
              <a:spcBef>
                <a:spcPts val="0"/>
              </a:spcBef>
              <a:spcAft>
                <a:spcPts val="0"/>
              </a:spcAft>
              <a:buSzPts val="3600"/>
              <a:buChar char="•"/>
            </a:pPr>
            <a:r>
              <a:rPr lang="en-US" b="1"/>
              <a:t>Negative expectations </a:t>
            </a:r>
            <a:r>
              <a:rPr lang="en-US"/>
              <a:t>can lead to price declines.</a:t>
            </a:r>
            <a:endParaRPr/>
          </a:p>
          <a:p>
            <a:pPr marL="457200" lvl="0" indent="-457200" algn="l" rtl="0">
              <a:lnSpc>
                <a:spcPct val="100000"/>
              </a:lnSpc>
              <a:spcBef>
                <a:spcPts val="0"/>
              </a:spcBef>
              <a:spcAft>
                <a:spcPts val="0"/>
              </a:spcAft>
              <a:buSzPts val="3600"/>
              <a:buChar char="•"/>
            </a:pPr>
            <a:r>
              <a:rPr lang="en-US"/>
              <a:t>Stock prices are influenced by financial performance, market trends, economic conditions, and investor sentiment.</a:t>
            </a:r>
            <a:endParaRPr/>
          </a:p>
        </p:txBody>
      </p:sp>
      <p:sp>
        <p:nvSpPr>
          <p:cNvPr id="106" name="Google Shape;106;p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07" name="Google Shape;107;p2"/>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08" name="Google Shape;108;p2"/>
          <p:cNvPicPr preferRelativeResize="0"/>
          <p:nvPr/>
        </p:nvPicPr>
        <p:blipFill>
          <a:blip r:embed="rId4">
            <a:alphaModFix/>
          </a:blip>
          <a:stretch>
            <a:fillRect/>
          </a:stretch>
        </p:blipFill>
        <p:spPr>
          <a:xfrm>
            <a:off x="8326051" y="3515025"/>
            <a:ext cx="2934948" cy="25308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b2e0e20adf_0_19"/>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4" name="Google Shape;294;g2b2e0e20adf_0_19"/>
          <p:cNvSpPr txBox="1"/>
          <p:nvPr/>
        </p:nvSpPr>
        <p:spPr>
          <a:xfrm>
            <a:off x="1343025" y="992187"/>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Bond Prices</a:t>
            </a:r>
            <a:endParaRPr/>
          </a:p>
        </p:txBody>
      </p:sp>
      <p:sp>
        <p:nvSpPr>
          <p:cNvPr id="295" name="Google Shape;295;g2b2e0e20adf_0_19"/>
          <p:cNvSpPr txBox="1">
            <a:spLocks noGrp="1"/>
          </p:cNvSpPr>
          <p:nvPr>
            <p:ph type="body" idx="1"/>
          </p:nvPr>
        </p:nvSpPr>
        <p:spPr>
          <a:xfrm>
            <a:off x="1187250" y="1939650"/>
            <a:ext cx="9817500" cy="4033500"/>
          </a:xfrm>
          <a:prstGeom prst="rect">
            <a:avLst/>
          </a:prstGeom>
          <a:noFill/>
          <a:ln>
            <a:noFill/>
          </a:ln>
        </p:spPr>
        <p:txBody>
          <a:bodyPr spcFirstLastPara="1" wrap="square" lIns="91425" tIns="45700" rIns="91425" bIns="45700" anchor="t" anchorCtr="0">
            <a:normAutofit/>
          </a:bodyPr>
          <a:lstStyle/>
          <a:p>
            <a:pPr marL="457200" lvl="0" indent="-457200" algn="l" rtl="0">
              <a:spcBef>
                <a:spcPts val="1000"/>
              </a:spcBef>
              <a:spcAft>
                <a:spcPts val="0"/>
              </a:spcAft>
              <a:buSzPts val="3600"/>
              <a:buChar char="•"/>
            </a:pPr>
            <a:r>
              <a:rPr lang="en-US" b="1">
                <a:latin typeface="Work Sans"/>
                <a:ea typeface="Work Sans"/>
                <a:cs typeface="Work Sans"/>
                <a:sym typeface="Work Sans"/>
              </a:rPr>
              <a:t>Interest Rate Risk</a:t>
            </a:r>
            <a:r>
              <a:rPr lang="en-US"/>
              <a:t>: Prices move inversely with interest rates; as rates increase, bond prices decrease and vice versa. </a:t>
            </a:r>
            <a:endParaRPr/>
          </a:p>
          <a:p>
            <a:pPr marL="457200" lvl="0" indent="-457200" algn="l" rtl="0">
              <a:spcBef>
                <a:spcPts val="1000"/>
              </a:spcBef>
              <a:spcAft>
                <a:spcPts val="0"/>
              </a:spcAft>
              <a:buSzPts val="3600"/>
              <a:buChar char="•"/>
            </a:pPr>
            <a:r>
              <a:rPr lang="en-US" b="1">
                <a:latin typeface="Work Sans"/>
                <a:ea typeface="Work Sans"/>
                <a:cs typeface="Work Sans"/>
                <a:sym typeface="Work Sans"/>
              </a:rPr>
              <a:t>Inflation</a:t>
            </a:r>
            <a:r>
              <a:rPr lang="en-US"/>
              <a:t>: Higher inflation degrades the real value of periodic coupon payments. </a:t>
            </a:r>
            <a:endParaRPr/>
          </a:p>
          <a:p>
            <a:pPr marL="457200" lvl="0" indent="-457200" algn="l" rtl="0">
              <a:spcBef>
                <a:spcPts val="1000"/>
              </a:spcBef>
              <a:spcAft>
                <a:spcPts val="0"/>
              </a:spcAft>
              <a:buSzPts val="3600"/>
              <a:buChar char="•"/>
            </a:pPr>
            <a:r>
              <a:rPr lang="en-US" b="1">
                <a:latin typeface="Work Sans"/>
                <a:ea typeface="Work Sans"/>
                <a:cs typeface="Work Sans"/>
                <a:sym typeface="Work Sans"/>
              </a:rPr>
              <a:t>Credit Ratings</a:t>
            </a:r>
            <a:r>
              <a:rPr lang="en-US"/>
              <a:t>: Higher ratings suggest lower risk, leading to lower interest rates and higher bond prices. Reiterate that as credit ratings increase, so does the bond price.</a:t>
            </a:r>
            <a:endParaRPr/>
          </a:p>
        </p:txBody>
      </p:sp>
      <p:sp>
        <p:nvSpPr>
          <p:cNvPr id="296" name="Google Shape;296;g2b2e0e20adf_0_1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97" name="Google Shape;297;g2b2e0e20adf_0_19"/>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3"/>
          <p:cNvSpPr txBox="1"/>
          <p:nvPr/>
        </p:nvSpPr>
        <p:spPr>
          <a:xfrm>
            <a:off x="1343025" y="1061362"/>
            <a:ext cx="82911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Credit Ratings</a:t>
            </a:r>
            <a:endParaRPr/>
          </a:p>
        </p:txBody>
      </p:sp>
      <p:sp>
        <p:nvSpPr>
          <p:cNvPr id="305" name="Google Shape;305;p13"/>
          <p:cNvSpPr txBox="1">
            <a:spLocks noGrp="1"/>
          </p:cNvSpPr>
          <p:nvPr>
            <p:ph type="body" idx="1"/>
          </p:nvPr>
        </p:nvSpPr>
        <p:spPr>
          <a:xfrm>
            <a:off x="1343025" y="2387468"/>
            <a:ext cx="4624500" cy="294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dirty="0">
                <a:latin typeface="Work Sans"/>
                <a:ea typeface="Work Sans"/>
                <a:cs typeface="Work Sans"/>
                <a:sym typeface="Work Sans"/>
              </a:rPr>
              <a:t>Definition: </a:t>
            </a:r>
            <a:r>
              <a:rPr lang="en-US" dirty="0"/>
              <a:t>assessments by ratings agencies (like S&amp;P, Moody's, Fitch) of the creditworthiness of a borrower, either a corporation or a government. </a:t>
            </a:r>
            <a:endParaRPr dirty="0"/>
          </a:p>
        </p:txBody>
      </p:sp>
      <p:sp>
        <p:nvSpPr>
          <p:cNvPr id="306" name="Google Shape;306;p1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07" name="Google Shape;307;p13"/>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308" name="Google Shape;308;p13"/>
          <p:cNvPicPr preferRelativeResize="0"/>
          <p:nvPr/>
        </p:nvPicPr>
        <p:blipFill>
          <a:blip r:embed="rId4">
            <a:alphaModFix/>
          </a:blip>
          <a:stretch>
            <a:fillRect/>
          </a:stretch>
        </p:blipFill>
        <p:spPr>
          <a:xfrm>
            <a:off x="6224477" y="1349055"/>
            <a:ext cx="4398451" cy="4695325"/>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315" name="Google Shape;315;p14"/>
          <p:cNvSpPr txBox="1">
            <a:spLocks noGrp="1"/>
          </p:cNvSpPr>
          <p:nvPr>
            <p:ph type="body" idx="1"/>
          </p:nvPr>
        </p:nvSpPr>
        <p:spPr>
          <a:xfrm>
            <a:off x="987438" y="2380500"/>
            <a:ext cx="5508600" cy="209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do positive and negative expectations impact stock prices?</a:t>
            </a:r>
            <a:endParaRPr/>
          </a:p>
        </p:txBody>
      </p:sp>
      <p:sp>
        <p:nvSpPr>
          <p:cNvPr id="316" name="Google Shape;316;p14"/>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17" name="Google Shape;317;p1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5"/>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324" name="Google Shape;324;p15"/>
          <p:cNvSpPr txBox="1">
            <a:spLocks noGrp="1"/>
          </p:cNvSpPr>
          <p:nvPr>
            <p:ph type="body" idx="1"/>
          </p:nvPr>
        </p:nvSpPr>
        <p:spPr>
          <a:xfrm>
            <a:off x="987438" y="2427238"/>
            <a:ext cx="5508600" cy="2276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What are the differences between realized and expected earnings?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How can these affect investment decisions?</a:t>
            </a:r>
            <a:endParaRPr/>
          </a:p>
        </p:txBody>
      </p:sp>
      <p:sp>
        <p:nvSpPr>
          <p:cNvPr id="325" name="Google Shape;325;p15"/>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26" name="Google Shape;326;p15"/>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333" name="Google Shape;333;p16"/>
          <p:cNvSpPr txBox="1">
            <a:spLocks noGrp="1"/>
          </p:cNvSpPr>
          <p:nvPr>
            <p:ph type="body" idx="1"/>
          </p:nvPr>
        </p:nvSpPr>
        <p:spPr>
          <a:xfrm>
            <a:off x="987438" y="2268488"/>
            <a:ext cx="5508600" cy="259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Can you give an example of a systemic and an unsystematic risk? </a:t>
            </a:r>
            <a:endParaRPr/>
          </a:p>
          <a:p>
            <a:pPr marL="0" lvl="0" indent="0" algn="l" rtl="0">
              <a:lnSpc>
                <a:spcPct val="100000"/>
              </a:lnSpc>
              <a:spcBef>
                <a:spcPts val="1000"/>
              </a:spcBef>
              <a:spcAft>
                <a:spcPts val="0"/>
              </a:spcAft>
              <a:buClr>
                <a:srgbClr val="002060"/>
              </a:buClr>
              <a:buSzPts val="3600"/>
              <a:buFont typeface="Work Sans Medium"/>
              <a:buNone/>
            </a:pPr>
            <a:r>
              <a:rPr lang="en-US" b="0" i="0">
                <a:solidFill>
                  <a:srgbClr val="002060"/>
                </a:solidFill>
              </a:rPr>
              <a:t>How can these types of risks impact a company's stock performance?</a:t>
            </a:r>
            <a:endParaRPr/>
          </a:p>
        </p:txBody>
      </p:sp>
      <p:sp>
        <p:nvSpPr>
          <p:cNvPr id="334" name="Google Shape;334;p16"/>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35" name="Google Shape;335;p16"/>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342" name="Google Shape;342;p17"/>
          <p:cNvSpPr txBox="1">
            <a:spLocks noGrp="1"/>
          </p:cNvSpPr>
          <p:nvPr>
            <p:ph type="body" idx="1"/>
          </p:nvPr>
        </p:nvSpPr>
        <p:spPr>
          <a:xfrm>
            <a:off x="987438" y="2336406"/>
            <a:ext cx="5508600" cy="218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can an investor use financial statements and other financial indicators to analyze a company's performance?</a:t>
            </a:r>
            <a:endParaRPr/>
          </a:p>
        </p:txBody>
      </p:sp>
      <p:sp>
        <p:nvSpPr>
          <p:cNvPr id="343" name="Google Shape;343;p17"/>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44" name="Google Shape;344;p17"/>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351" name="Google Shape;351;p18"/>
          <p:cNvSpPr txBox="1">
            <a:spLocks noGrp="1"/>
          </p:cNvSpPr>
          <p:nvPr>
            <p:ph type="body" idx="1"/>
          </p:nvPr>
        </p:nvSpPr>
        <p:spPr>
          <a:xfrm>
            <a:off x="987425" y="2336406"/>
            <a:ext cx="5508600" cy="218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What role do credit ratings play in determining interest rates on debt and why is this important for companies and governments?</a:t>
            </a:r>
            <a:endParaRPr/>
          </a:p>
        </p:txBody>
      </p:sp>
      <p:sp>
        <p:nvSpPr>
          <p:cNvPr id="352" name="Google Shape;352;p18"/>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53" name="Google Shape;353;p18"/>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360" name="Google Shape;360;p19"/>
          <p:cNvSpPr txBox="1">
            <a:spLocks noGrp="1"/>
          </p:cNvSpPr>
          <p:nvPr>
            <p:ph type="body" idx="3"/>
          </p:nvPr>
        </p:nvSpPr>
        <p:spPr>
          <a:xfrm>
            <a:off x="839801" y="2793000"/>
            <a:ext cx="5117400" cy="3167700"/>
          </a:xfrm>
          <a:prstGeom prst="rect">
            <a:avLst/>
          </a:prstGeom>
          <a:noFill/>
          <a:ln>
            <a:noFill/>
          </a:ln>
        </p:spPr>
        <p:txBody>
          <a:bodyPr spcFirstLastPara="1" wrap="square" lIns="91425" tIns="45700" rIns="91425" bIns="45700" anchor="t" anchorCtr="0">
            <a:normAutofit fontScale="92500" lnSpcReduction="10000"/>
          </a:bodyPr>
          <a:lstStyle/>
          <a:p>
            <a:pPr marL="457200" lvl="0" indent="-404812" algn="l" rtl="0">
              <a:lnSpc>
                <a:spcPct val="100000"/>
              </a:lnSpc>
              <a:spcBef>
                <a:spcPts val="0"/>
              </a:spcBef>
              <a:spcAft>
                <a:spcPts val="0"/>
              </a:spcAft>
              <a:buClr>
                <a:srgbClr val="002060"/>
              </a:buClr>
              <a:buSzPct val="150000"/>
              <a:buChar char="•"/>
            </a:pPr>
            <a:r>
              <a:rPr lang="en-US" b="0" i="0">
                <a:solidFill>
                  <a:srgbClr val="002060"/>
                </a:solidFill>
              </a:rPr>
              <a:t>Stock prices mirror the present value of future earnings expectations</a:t>
            </a:r>
            <a:r>
              <a:rPr lang="en-US">
                <a:solidFill>
                  <a:srgbClr val="002060"/>
                </a:solidFill>
              </a:rPr>
              <a:t>.</a:t>
            </a:r>
            <a:endParaRPr>
              <a:solidFill>
                <a:srgbClr val="002060"/>
              </a:solidFill>
            </a:endParaRPr>
          </a:p>
          <a:p>
            <a:pPr marL="457200" lvl="0" indent="-404812" algn="l" rtl="0">
              <a:lnSpc>
                <a:spcPct val="100000"/>
              </a:lnSpc>
              <a:spcBef>
                <a:spcPts val="0"/>
              </a:spcBef>
              <a:spcAft>
                <a:spcPts val="0"/>
              </a:spcAft>
              <a:buClr>
                <a:srgbClr val="002060"/>
              </a:buClr>
              <a:buSzPct val="150000"/>
              <a:buChar char="•"/>
            </a:pPr>
            <a:r>
              <a:rPr lang="en-US">
                <a:solidFill>
                  <a:srgbClr val="002060"/>
                </a:solidFill>
              </a:rPr>
              <a:t>They are </a:t>
            </a:r>
            <a:r>
              <a:rPr lang="en-US" b="0" i="0">
                <a:solidFill>
                  <a:srgbClr val="002060"/>
                </a:solidFill>
              </a:rPr>
              <a:t>influenced by financial performance, economic conditions, market trends, and investor sentiment.</a:t>
            </a:r>
            <a:endParaRPr/>
          </a:p>
          <a:p>
            <a:pPr marL="457200" lvl="0" indent="-404812" algn="l" rtl="0">
              <a:lnSpc>
                <a:spcPct val="100000"/>
              </a:lnSpc>
              <a:spcBef>
                <a:spcPts val="0"/>
              </a:spcBef>
              <a:spcAft>
                <a:spcPts val="0"/>
              </a:spcAft>
              <a:buSzPct val="150000"/>
              <a:buChar char="•"/>
            </a:pPr>
            <a:r>
              <a:rPr lang="en-US" b="0" i="0">
                <a:solidFill>
                  <a:srgbClr val="002060"/>
                </a:solidFill>
              </a:rPr>
              <a:t>Investment banks play a key role in the IPO process, assisting companies in pricing their offerings and meeting regulatory requirements.</a:t>
            </a:r>
            <a:r>
              <a:rPr lang="en-US"/>
              <a:t> </a:t>
            </a:r>
            <a:endParaRPr/>
          </a:p>
        </p:txBody>
      </p:sp>
      <p:sp>
        <p:nvSpPr>
          <p:cNvPr id="361" name="Google Shape;361;p19"/>
          <p:cNvSpPr txBox="1">
            <a:spLocks noGrp="1"/>
          </p:cNvSpPr>
          <p:nvPr>
            <p:ph type="body" idx="4"/>
          </p:nvPr>
        </p:nvSpPr>
        <p:spPr>
          <a:xfrm>
            <a:off x="6261700" y="2793000"/>
            <a:ext cx="5093700" cy="3167700"/>
          </a:xfrm>
          <a:prstGeom prst="rect">
            <a:avLst/>
          </a:prstGeom>
          <a:noFill/>
          <a:ln>
            <a:noFill/>
          </a:ln>
        </p:spPr>
        <p:txBody>
          <a:bodyPr spcFirstLastPara="1" wrap="square" lIns="91425" tIns="45700" rIns="91425" bIns="45700" anchor="t" anchorCtr="0">
            <a:normAutofit fontScale="92500" lnSpcReduction="20000"/>
          </a:bodyPr>
          <a:lstStyle/>
          <a:p>
            <a:pPr marL="457200" lvl="0" indent="-404812" algn="l" rtl="0">
              <a:lnSpc>
                <a:spcPct val="100000"/>
              </a:lnSpc>
              <a:spcBef>
                <a:spcPts val="0"/>
              </a:spcBef>
              <a:spcAft>
                <a:spcPts val="0"/>
              </a:spcAft>
              <a:buClr>
                <a:srgbClr val="002060"/>
              </a:buClr>
              <a:buSzPct val="150000"/>
              <a:buChar char="•"/>
            </a:pPr>
            <a:r>
              <a:rPr lang="en-US" b="0" i="0">
                <a:solidFill>
                  <a:srgbClr val="002060"/>
                </a:solidFill>
              </a:rPr>
              <a:t>Earnings reports, including expected and realized earnings, can greatly impact stock prices.</a:t>
            </a:r>
            <a:endParaRPr/>
          </a:p>
          <a:p>
            <a:pPr marL="457200" lvl="0" indent="-404812" algn="l" rtl="0">
              <a:lnSpc>
                <a:spcPct val="100000"/>
              </a:lnSpc>
              <a:spcBef>
                <a:spcPts val="0"/>
              </a:spcBef>
              <a:spcAft>
                <a:spcPts val="0"/>
              </a:spcAft>
              <a:buClr>
                <a:srgbClr val="002060"/>
              </a:buClr>
              <a:buSzPct val="150000"/>
              <a:buChar char="•"/>
            </a:pPr>
            <a:r>
              <a:rPr lang="en-US" b="0" i="0">
                <a:solidFill>
                  <a:srgbClr val="002060"/>
                </a:solidFill>
              </a:rPr>
              <a:t>Systematic risk affects the stock market, while unsystematic risk is specific to a company or industry.</a:t>
            </a:r>
            <a:endParaRPr/>
          </a:p>
          <a:p>
            <a:pPr marL="457200" lvl="0" indent="-404812" algn="l" rtl="0">
              <a:lnSpc>
                <a:spcPct val="100000"/>
              </a:lnSpc>
              <a:spcBef>
                <a:spcPts val="0"/>
              </a:spcBef>
              <a:spcAft>
                <a:spcPts val="0"/>
              </a:spcAft>
              <a:buClr>
                <a:srgbClr val="002060"/>
              </a:buClr>
              <a:buSzPct val="150000"/>
              <a:buChar char="•"/>
            </a:pPr>
            <a:r>
              <a:rPr lang="en-US" b="0" i="0">
                <a:solidFill>
                  <a:srgbClr val="002060"/>
                </a:solidFill>
              </a:rPr>
              <a:t>Bond prices are affected by interest rate risk and inflation.</a:t>
            </a:r>
            <a:endParaRPr/>
          </a:p>
          <a:p>
            <a:pPr marL="457200" lvl="0" indent="-404812" algn="l" rtl="0">
              <a:lnSpc>
                <a:spcPct val="100000"/>
              </a:lnSpc>
              <a:spcBef>
                <a:spcPts val="0"/>
              </a:spcBef>
              <a:spcAft>
                <a:spcPts val="0"/>
              </a:spcAft>
              <a:buClr>
                <a:srgbClr val="002060"/>
              </a:buClr>
              <a:buSzPct val="150000"/>
              <a:buChar char="•"/>
            </a:pPr>
            <a:r>
              <a:rPr lang="en-US" b="0" i="0">
                <a:solidFill>
                  <a:srgbClr val="002060"/>
                </a:solidFill>
              </a:rPr>
              <a:t>Credit ratings assigned by rating agencies can influence bond prices and interest rates.</a:t>
            </a:r>
            <a:endParaRPr/>
          </a:p>
        </p:txBody>
      </p:sp>
      <p:sp>
        <p:nvSpPr>
          <p:cNvPr id="362" name="Google Shape;362;p19"/>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363" name="Google Shape;363;p19"/>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8"/>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Financial Performance</a:t>
            </a:r>
            <a:endParaRPr/>
          </a:p>
        </p:txBody>
      </p:sp>
      <p:sp>
        <p:nvSpPr>
          <p:cNvPr id="116" name="Google Shape;116;p8"/>
          <p:cNvSpPr txBox="1">
            <a:spLocks noGrp="1"/>
          </p:cNvSpPr>
          <p:nvPr>
            <p:ph type="body" idx="1"/>
          </p:nvPr>
        </p:nvSpPr>
        <p:spPr>
          <a:xfrm>
            <a:off x="1343025" y="1956214"/>
            <a:ext cx="9026400" cy="4033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464669"/>
              </a:buClr>
              <a:buSzPct val="150000"/>
              <a:buFont typeface="Work Sans Medium"/>
              <a:buNone/>
            </a:pPr>
            <a:r>
              <a:rPr lang="en-US"/>
              <a:t>Investors analyze a company’s current and projected financial performance through various methods and tools:</a:t>
            </a:r>
            <a:endParaRPr/>
          </a:p>
          <a:p>
            <a:pPr marL="457200" lvl="0" indent="-440055" algn="l" rtl="0">
              <a:lnSpc>
                <a:spcPct val="100000"/>
              </a:lnSpc>
              <a:spcBef>
                <a:spcPts val="1000"/>
              </a:spcBef>
              <a:spcAft>
                <a:spcPts val="0"/>
              </a:spcAft>
              <a:buSzPct val="150000"/>
              <a:buChar char="•"/>
            </a:pPr>
            <a:r>
              <a:rPr lang="en-US" b="1">
                <a:latin typeface="Work Sans"/>
                <a:ea typeface="Work Sans"/>
                <a:cs typeface="Work Sans"/>
                <a:sym typeface="Work Sans"/>
              </a:rPr>
              <a:t>Financial Statements</a:t>
            </a:r>
            <a:r>
              <a:rPr lang="en-US"/>
              <a:t> - income statements, balance sheets, and cash flow statements.</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Financial Ratios &amp; Key Performance Indicators (KPIs)</a:t>
            </a:r>
            <a:r>
              <a:rPr lang="en-US"/>
              <a:t> - profitability, liquidity and solvency ratios, revenue growth rate, return on investment (ROI), return on equity (ROE) and market share.</a:t>
            </a:r>
            <a:endParaRPr/>
          </a:p>
          <a:p>
            <a:pPr marL="457200" lvl="0" indent="-440055" algn="l" rtl="0">
              <a:lnSpc>
                <a:spcPct val="100000"/>
              </a:lnSpc>
              <a:spcBef>
                <a:spcPts val="0"/>
              </a:spcBef>
              <a:spcAft>
                <a:spcPts val="0"/>
              </a:spcAft>
              <a:buSzPct val="150000"/>
              <a:buChar char="•"/>
            </a:pPr>
            <a:r>
              <a:rPr lang="en-US" b="1">
                <a:latin typeface="Work Sans"/>
                <a:ea typeface="Work Sans"/>
                <a:cs typeface="Work Sans"/>
                <a:sym typeface="Work Sans"/>
              </a:rPr>
              <a:t>Earnings Reports</a:t>
            </a:r>
            <a:r>
              <a:rPr lang="en-US"/>
              <a:t> - quarterly and annual reports announce a company’s most recent historical performance.</a:t>
            </a:r>
            <a:endParaRPr/>
          </a:p>
          <a:p>
            <a:pPr marL="228600" lvl="0" indent="0" algn="l" rtl="0">
              <a:lnSpc>
                <a:spcPct val="100000"/>
              </a:lnSpc>
              <a:spcBef>
                <a:spcPts val="1000"/>
              </a:spcBef>
              <a:spcAft>
                <a:spcPts val="0"/>
              </a:spcAft>
              <a:buClr>
                <a:srgbClr val="464669"/>
              </a:buClr>
              <a:buSzPct val="150000"/>
              <a:buFont typeface="Arial"/>
              <a:buNone/>
            </a:pPr>
            <a:endParaRPr/>
          </a:p>
        </p:txBody>
      </p:sp>
      <p:sp>
        <p:nvSpPr>
          <p:cNvPr id="117" name="Google Shape;117;p8"/>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18" name="Google Shape;118;p8"/>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9"/>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Market Trends</a:t>
            </a:r>
            <a:endParaRPr/>
          </a:p>
        </p:txBody>
      </p:sp>
      <p:sp>
        <p:nvSpPr>
          <p:cNvPr id="126" name="Google Shape;126;p9"/>
          <p:cNvSpPr txBox="1">
            <a:spLocks noGrp="1"/>
          </p:cNvSpPr>
          <p:nvPr>
            <p:ph type="body" idx="1"/>
          </p:nvPr>
        </p:nvSpPr>
        <p:spPr>
          <a:xfrm>
            <a:off x="1279500" y="1939325"/>
            <a:ext cx="9633000" cy="89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latin typeface="Work Sans"/>
                <a:ea typeface="Work Sans"/>
                <a:cs typeface="Work Sans"/>
                <a:sym typeface="Work Sans"/>
              </a:rPr>
              <a:t>Definition</a:t>
            </a:r>
            <a:r>
              <a:rPr lang="en-US"/>
              <a:t>: the observable direction a market is moving over a specific period.</a:t>
            </a:r>
            <a:endParaRPr sz="2200"/>
          </a:p>
        </p:txBody>
      </p:sp>
      <p:sp>
        <p:nvSpPr>
          <p:cNvPr id="127" name="Google Shape;127;p9"/>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28" name="Google Shape;128;p9"/>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29" name="Google Shape;129;p9"/>
          <p:cNvSpPr txBox="1">
            <a:spLocks noGrp="1"/>
          </p:cNvSpPr>
          <p:nvPr>
            <p:ph type="body" idx="1"/>
          </p:nvPr>
        </p:nvSpPr>
        <p:spPr>
          <a:xfrm>
            <a:off x="1127575" y="2836925"/>
            <a:ext cx="4684500" cy="33945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SzPts val="3600"/>
              <a:buChar char="•"/>
            </a:pPr>
            <a:r>
              <a:rPr lang="en-US" b="1"/>
              <a:t>Positive market trends </a:t>
            </a:r>
            <a:r>
              <a:rPr lang="en-US"/>
              <a:t>may increase investor optimism and drive stock prices higher.</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Negative trends</a:t>
            </a:r>
            <a:r>
              <a:rPr lang="en-US"/>
              <a:t> can create downward pressure on stock prices.</a:t>
            </a:r>
            <a:endParaRPr sz="2200"/>
          </a:p>
        </p:txBody>
      </p:sp>
      <p:pic>
        <p:nvPicPr>
          <p:cNvPr id="130" name="Google Shape;130;p9"/>
          <p:cNvPicPr preferRelativeResize="0"/>
          <p:nvPr/>
        </p:nvPicPr>
        <p:blipFill>
          <a:blip r:embed="rId4">
            <a:alphaModFix/>
          </a:blip>
          <a:stretch>
            <a:fillRect/>
          </a:stretch>
        </p:blipFill>
        <p:spPr>
          <a:xfrm>
            <a:off x="5644025" y="2700900"/>
            <a:ext cx="6075125" cy="2336587"/>
          </a:xfrm>
          <a:prstGeom prst="rect">
            <a:avLst/>
          </a:prstGeom>
          <a:noFill/>
          <a:ln>
            <a:noFill/>
          </a:ln>
          <a:effectLst>
            <a:outerShdw blurRad="57150" dist="76200" dir="2400000" algn="bl" rotWithShape="0">
              <a:srgbClr val="000000">
                <a:alpha val="39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0"/>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Economic Conditions</a:t>
            </a:r>
            <a:endParaRPr/>
          </a:p>
        </p:txBody>
      </p:sp>
      <p:sp>
        <p:nvSpPr>
          <p:cNvPr id="138" name="Google Shape;138;p10"/>
          <p:cNvSpPr txBox="1">
            <a:spLocks noGrp="1"/>
          </p:cNvSpPr>
          <p:nvPr>
            <p:ph type="body" idx="1"/>
          </p:nvPr>
        </p:nvSpPr>
        <p:spPr>
          <a:xfrm>
            <a:off x="1343025" y="1922600"/>
            <a:ext cx="9698100" cy="378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b="1">
                <a:latin typeface="Work Sans"/>
                <a:ea typeface="Work Sans"/>
                <a:cs typeface="Work Sans"/>
                <a:sym typeface="Work Sans"/>
              </a:rPr>
              <a:t>Definition: </a:t>
            </a:r>
            <a:r>
              <a:rPr lang="en-US" sz="2500"/>
              <a:t>refers to the state of the economy at any given time</a:t>
            </a:r>
            <a:endParaRPr sz="2500"/>
          </a:p>
          <a:p>
            <a:pPr marL="457200" lvl="0" indent="-387350" algn="l" rtl="0">
              <a:lnSpc>
                <a:spcPct val="100000"/>
              </a:lnSpc>
              <a:spcBef>
                <a:spcPts val="0"/>
              </a:spcBef>
              <a:spcAft>
                <a:spcPts val="0"/>
              </a:spcAft>
              <a:buSzPts val="2500"/>
              <a:buChar char="•"/>
            </a:pPr>
            <a:r>
              <a:rPr lang="en-US" sz="2500" b="1">
                <a:latin typeface="Work Sans"/>
                <a:ea typeface="Work Sans"/>
                <a:cs typeface="Work Sans"/>
                <a:sym typeface="Work Sans"/>
              </a:rPr>
              <a:t>Key Indicators</a:t>
            </a:r>
            <a:r>
              <a:rPr lang="en-US" sz="2500"/>
              <a:t>: GDP growth rate, unemployment rate, inflation rate, and interest rates.</a:t>
            </a:r>
            <a:endParaRPr sz="2500"/>
          </a:p>
          <a:p>
            <a:pPr marL="457200" lvl="0" indent="-387350" algn="l" rtl="0">
              <a:lnSpc>
                <a:spcPct val="100000"/>
              </a:lnSpc>
              <a:spcBef>
                <a:spcPts val="0"/>
              </a:spcBef>
              <a:spcAft>
                <a:spcPts val="0"/>
              </a:spcAft>
              <a:buSzPts val="2500"/>
              <a:buChar char="•"/>
            </a:pPr>
            <a:r>
              <a:rPr lang="en-US" sz="2500" b="1">
                <a:latin typeface="Work Sans"/>
                <a:ea typeface="Work Sans"/>
                <a:cs typeface="Work Sans"/>
                <a:sym typeface="Work Sans"/>
              </a:rPr>
              <a:t>Strong Economy</a:t>
            </a:r>
            <a:r>
              <a:rPr lang="en-US" sz="2500"/>
              <a:t>: high GDP growth rate, low unemployment, low inflation, and stable interest rates.</a:t>
            </a:r>
            <a:endParaRPr sz="2500"/>
          </a:p>
          <a:p>
            <a:pPr marL="457200" lvl="0" indent="-387350" algn="l" rtl="0">
              <a:lnSpc>
                <a:spcPct val="100000"/>
              </a:lnSpc>
              <a:spcBef>
                <a:spcPts val="0"/>
              </a:spcBef>
              <a:spcAft>
                <a:spcPts val="0"/>
              </a:spcAft>
              <a:buSzPts val="2500"/>
              <a:buChar char="•"/>
            </a:pPr>
            <a:r>
              <a:rPr lang="en-US" sz="2500" b="1">
                <a:latin typeface="Work Sans"/>
                <a:ea typeface="Work Sans"/>
                <a:cs typeface="Work Sans"/>
                <a:sym typeface="Work Sans"/>
              </a:rPr>
              <a:t>Weak Economy</a:t>
            </a:r>
            <a:r>
              <a:rPr lang="en-US" sz="2500"/>
              <a:t>: negative GDP growth, high unemployment, high inflation, and fluctuating interest rates.</a:t>
            </a:r>
            <a:endParaRPr sz="2500"/>
          </a:p>
        </p:txBody>
      </p:sp>
      <p:sp>
        <p:nvSpPr>
          <p:cNvPr id="139" name="Google Shape;139;p10"/>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40" name="Google Shape;140;p10"/>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11"/>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Investor Sentiment</a:t>
            </a:r>
            <a:endParaRPr/>
          </a:p>
        </p:txBody>
      </p:sp>
      <p:sp>
        <p:nvSpPr>
          <p:cNvPr id="148" name="Google Shape;148;p11"/>
          <p:cNvSpPr txBox="1">
            <a:spLocks noGrp="1"/>
          </p:cNvSpPr>
          <p:nvPr>
            <p:ph type="body" idx="1"/>
          </p:nvPr>
        </p:nvSpPr>
        <p:spPr>
          <a:xfrm>
            <a:off x="1343025" y="1922592"/>
            <a:ext cx="9026400" cy="94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t>Definition: </a:t>
            </a:r>
            <a:r>
              <a:rPr lang="en-US"/>
              <a:t>refers to the overall investor attitude or mood. Influences investment decisions and market trends.</a:t>
            </a:r>
            <a:endParaRPr sz="2600"/>
          </a:p>
        </p:txBody>
      </p:sp>
      <p:sp>
        <p:nvSpPr>
          <p:cNvPr id="149" name="Google Shape;149;p11"/>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50" name="Google Shape;150;p11"/>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51" name="Google Shape;151;p11"/>
          <p:cNvSpPr txBox="1">
            <a:spLocks noGrp="1"/>
          </p:cNvSpPr>
          <p:nvPr>
            <p:ph type="body" idx="1"/>
          </p:nvPr>
        </p:nvSpPr>
        <p:spPr>
          <a:xfrm>
            <a:off x="1046475" y="2757375"/>
            <a:ext cx="5458500" cy="3279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1000"/>
              </a:spcBef>
              <a:spcAft>
                <a:spcPts val="0"/>
              </a:spcAft>
              <a:buSzPts val="2400"/>
              <a:buChar char="•"/>
            </a:pPr>
            <a:r>
              <a:rPr lang="en-US" b="1"/>
              <a:t>Positive Investor Sentiment:</a:t>
            </a:r>
            <a:r>
              <a:rPr lang="en-US"/>
              <a:t> </a:t>
            </a:r>
            <a:r>
              <a:rPr lang="en-US" sz="2200"/>
              <a:t>Triggered by strong economic indicators or positive corporate news, leading to increased buying activity.</a:t>
            </a:r>
            <a:endParaRPr/>
          </a:p>
          <a:p>
            <a:pPr marL="457200" lvl="0" indent="-381000" algn="l" rtl="0">
              <a:lnSpc>
                <a:spcPct val="100000"/>
              </a:lnSpc>
              <a:spcBef>
                <a:spcPts val="0"/>
              </a:spcBef>
              <a:spcAft>
                <a:spcPts val="0"/>
              </a:spcAft>
              <a:buSzPts val="2400"/>
              <a:buChar char="•"/>
            </a:pPr>
            <a:r>
              <a:rPr lang="en-US" b="1"/>
              <a:t>Negative Investor Sentiment: </a:t>
            </a:r>
            <a:r>
              <a:rPr lang="en-US" sz="2200"/>
              <a:t>Caused by poor economic news or disappointing earnings reports, resulting in increased selling and lower prices</a:t>
            </a:r>
            <a:r>
              <a:rPr lang="en-US"/>
              <a:t>.</a:t>
            </a:r>
            <a:endParaRPr sz="2600"/>
          </a:p>
        </p:txBody>
      </p:sp>
      <p:pic>
        <p:nvPicPr>
          <p:cNvPr id="152" name="Google Shape;152;p11"/>
          <p:cNvPicPr preferRelativeResize="0"/>
          <p:nvPr/>
        </p:nvPicPr>
        <p:blipFill>
          <a:blip r:embed="rId4">
            <a:alphaModFix/>
          </a:blip>
          <a:stretch>
            <a:fillRect/>
          </a:stretch>
        </p:blipFill>
        <p:spPr>
          <a:xfrm>
            <a:off x="6504977" y="2757374"/>
            <a:ext cx="4632162" cy="3474150"/>
          </a:xfrm>
          <a:prstGeom prst="rect">
            <a:avLst/>
          </a:prstGeom>
          <a:noFill/>
          <a:ln>
            <a:noFill/>
          </a:ln>
          <a:effectLst>
            <a:outerShdw blurRad="128588" dist="161925" dir="2400000" algn="bl" rotWithShape="0">
              <a:srgbClr val="000000">
                <a:alpha val="39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
          <p:cNvSpPr txBox="1"/>
          <p:nvPr/>
        </p:nvSpPr>
        <p:spPr>
          <a:xfrm>
            <a:off x="1343024" y="1217137"/>
            <a:ext cx="8826587"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Expected vs Realized Earnings</a:t>
            </a:r>
            <a:endParaRPr/>
          </a:p>
        </p:txBody>
      </p:sp>
      <p:sp>
        <p:nvSpPr>
          <p:cNvPr id="160" name="Google Shape;160;p3"/>
          <p:cNvSpPr txBox="1">
            <a:spLocks noGrp="1"/>
          </p:cNvSpPr>
          <p:nvPr>
            <p:ph type="body" idx="1"/>
          </p:nvPr>
        </p:nvSpPr>
        <p:spPr>
          <a:xfrm>
            <a:off x="1343025" y="2367432"/>
            <a:ext cx="9026460" cy="3404884"/>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Realized Earnings</a:t>
            </a:r>
            <a:r>
              <a:rPr lang="en-US"/>
              <a:t> refer to a company’s actual earnings for a given period.</a:t>
            </a:r>
            <a:endParaRPr/>
          </a:p>
          <a:p>
            <a:pPr marL="457200" lvl="0" indent="-457200" algn="l" rtl="0">
              <a:lnSpc>
                <a:spcPct val="100000"/>
              </a:lnSpc>
              <a:spcBef>
                <a:spcPts val="0"/>
              </a:spcBef>
              <a:spcAft>
                <a:spcPts val="0"/>
              </a:spcAft>
              <a:buSzPts val="3600"/>
              <a:buChar char="•"/>
            </a:pPr>
            <a:r>
              <a:rPr lang="en-US" b="1">
                <a:latin typeface="Work Sans"/>
                <a:ea typeface="Work Sans"/>
                <a:cs typeface="Work Sans"/>
                <a:sym typeface="Work Sans"/>
              </a:rPr>
              <a:t>Expected Earnings</a:t>
            </a:r>
            <a:r>
              <a:rPr lang="en-US"/>
              <a:t> are what investors predict the company will earn in the future.</a:t>
            </a:r>
            <a:endParaRPr/>
          </a:p>
        </p:txBody>
      </p:sp>
      <p:sp>
        <p:nvSpPr>
          <p:cNvPr id="161" name="Google Shape;161;p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62" name="Google Shape;162;p3"/>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4"/>
          <p:cNvSpPr txBox="1"/>
          <p:nvPr/>
        </p:nvSpPr>
        <p:spPr>
          <a:xfrm>
            <a:off x="1575750" y="840325"/>
            <a:ext cx="9117900" cy="756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6468F4"/>
              </a:buClr>
              <a:buSzPct val="100000"/>
              <a:buFont typeface="Barlow Condensed"/>
              <a:buNone/>
            </a:pPr>
            <a:r>
              <a:rPr lang="en-US" sz="6000" b="1">
                <a:solidFill>
                  <a:srgbClr val="6468F4"/>
                </a:solidFill>
                <a:latin typeface="Barlow Condensed"/>
                <a:ea typeface="Barlow Condensed"/>
                <a:cs typeface="Barlow Condensed"/>
                <a:sym typeface="Barlow Condensed"/>
              </a:rPr>
              <a:t>Systematic</a:t>
            </a:r>
            <a:r>
              <a:rPr lang="en-US" sz="6000" b="1" i="0" u="none" strike="noStrike" cap="none">
                <a:solidFill>
                  <a:srgbClr val="6468F4"/>
                </a:solidFill>
                <a:latin typeface="Barlow Condensed"/>
                <a:ea typeface="Barlow Condensed"/>
                <a:cs typeface="Barlow Condensed"/>
                <a:sym typeface="Barlow Condensed"/>
              </a:rPr>
              <a:t> vs Unsystematic Risk</a:t>
            </a:r>
            <a:endParaRPr/>
          </a:p>
        </p:txBody>
      </p:sp>
      <p:sp>
        <p:nvSpPr>
          <p:cNvPr id="170" name="Google Shape;170;p4"/>
          <p:cNvSpPr txBox="1">
            <a:spLocks noGrp="1"/>
          </p:cNvSpPr>
          <p:nvPr>
            <p:ph type="body" idx="1"/>
          </p:nvPr>
        </p:nvSpPr>
        <p:spPr>
          <a:xfrm>
            <a:off x="936338" y="1726500"/>
            <a:ext cx="4290000" cy="3405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None/>
            </a:pPr>
            <a:r>
              <a:rPr lang="en-US" b="1">
                <a:latin typeface="Work Sans"/>
                <a:ea typeface="Work Sans"/>
                <a:cs typeface="Work Sans"/>
                <a:sym typeface="Work Sans"/>
              </a:rPr>
              <a:t>Systematic Risk</a:t>
            </a:r>
            <a:endParaRPr/>
          </a:p>
          <a:p>
            <a:pPr marL="0" lvl="0" indent="0" algn="l" rtl="0">
              <a:lnSpc>
                <a:spcPct val="100000"/>
              </a:lnSpc>
              <a:spcBef>
                <a:spcPts val="0"/>
              </a:spcBef>
              <a:spcAft>
                <a:spcPts val="0"/>
              </a:spcAft>
              <a:buNone/>
            </a:pPr>
            <a:r>
              <a:rPr lang="en-US"/>
              <a:t>Events that can affect the stock market as a whole.</a:t>
            </a:r>
            <a:endParaRPr/>
          </a:p>
          <a:p>
            <a:pPr marL="0" lvl="0" indent="0" algn="l" rtl="0">
              <a:lnSpc>
                <a:spcPct val="100000"/>
              </a:lnSpc>
              <a:spcBef>
                <a:spcPts val="500"/>
              </a:spcBef>
              <a:spcAft>
                <a:spcPts val="0"/>
              </a:spcAft>
              <a:buNone/>
            </a:pPr>
            <a:r>
              <a:rPr lang="en-US" sz="2000"/>
              <a:t>For Example: wars, interest rate fluctuations, recessions and geopolitical events</a:t>
            </a:r>
            <a:endParaRPr/>
          </a:p>
          <a:p>
            <a:pPr marL="0" lvl="0" indent="0" algn="l" rtl="0">
              <a:lnSpc>
                <a:spcPct val="100000"/>
              </a:lnSpc>
              <a:spcBef>
                <a:spcPts val="1000"/>
              </a:spcBef>
              <a:spcAft>
                <a:spcPts val="0"/>
              </a:spcAft>
              <a:buNone/>
            </a:pPr>
            <a:r>
              <a:rPr lang="en-US" b="1">
                <a:latin typeface="Work Sans"/>
                <a:ea typeface="Work Sans"/>
                <a:cs typeface="Work Sans"/>
                <a:sym typeface="Work Sans"/>
              </a:rPr>
              <a:t>Unsystematic Risk</a:t>
            </a:r>
            <a:endParaRPr/>
          </a:p>
          <a:p>
            <a:pPr marL="0" lvl="0" indent="0" algn="l" rtl="0">
              <a:lnSpc>
                <a:spcPct val="100000"/>
              </a:lnSpc>
              <a:spcBef>
                <a:spcPts val="1000"/>
              </a:spcBef>
              <a:spcAft>
                <a:spcPts val="0"/>
              </a:spcAft>
              <a:buNone/>
            </a:pPr>
            <a:r>
              <a:rPr lang="en-US"/>
              <a:t>Specific to the company or industry.</a:t>
            </a:r>
            <a:endParaRPr/>
          </a:p>
          <a:p>
            <a:pPr marL="0" lvl="0" indent="0" algn="l" rtl="0">
              <a:lnSpc>
                <a:spcPct val="100000"/>
              </a:lnSpc>
              <a:spcBef>
                <a:spcPts val="500"/>
              </a:spcBef>
              <a:spcAft>
                <a:spcPts val="0"/>
              </a:spcAft>
              <a:buNone/>
            </a:pPr>
            <a:r>
              <a:rPr lang="en-US" sz="2000"/>
              <a:t>For Example: companies that sell fresh produce are affected by droughts or hurricanes</a:t>
            </a:r>
            <a:endParaRPr/>
          </a:p>
        </p:txBody>
      </p:sp>
      <p:sp>
        <p:nvSpPr>
          <p:cNvPr id="171" name="Google Shape;171;p4"/>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72" name="Google Shape;172;p4"/>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73" name="Google Shape;173;p4"/>
          <p:cNvPicPr preferRelativeResize="0"/>
          <p:nvPr/>
        </p:nvPicPr>
        <p:blipFill>
          <a:blip r:embed="rId4">
            <a:alphaModFix/>
          </a:blip>
          <a:stretch>
            <a:fillRect/>
          </a:stretch>
        </p:blipFill>
        <p:spPr>
          <a:xfrm>
            <a:off x="4725450" y="1597225"/>
            <a:ext cx="7282850" cy="4235250"/>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5"/>
          <p:cNvSpPr txBox="1"/>
          <p:nvPr/>
        </p:nvSpPr>
        <p:spPr>
          <a:xfrm>
            <a:off x="1343025" y="992187"/>
            <a:ext cx="8291169"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What is an IPO?</a:t>
            </a:r>
            <a:endParaRPr/>
          </a:p>
        </p:txBody>
      </p:sp>
      <p:sp>
        <p:nvSpPr>
          <p:cNvPr id="181" name="Google Shape;181;p5"/>
          <p:cNvSpPr txBox="1">
            <a:spLocks noGrp="1"/>
          </p:cNvSpPr>
          <p:nvPr>
            <p:ph type="body" idx="1"/>
          </p:nvPr>
        </p:nvSpPr>
        <p:spPr>
          <a:xfrm>
            <a:off x="1343025" y="2065763"/>
            <a:ext cx="9026460" cy="40333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latin typeface="Work Sans"/>
                <a:ea typeface="Work Sans"/>
                <a:cs typeface="Work Sans"/>
                <a:sym typeface="Work Sans"/>
              </a:rPr>
              <a:t>Definition: </a:t>
            </a:r>
            <a:r>
              <a:rPr lang="en-US"/>
              <a:t>An Initial Public Offering (IPO) is the process where a private company offers its shares to the public for the first time to raise capital, becoming a publicly traded and owned entity.</a:t>
            </a:r>
            <a:endParaRPr/>
          </a:p>
          <a:p>
            <a:pPr marL="457200" lvl="0" indent="-457200" algn="l" rtl="0">
              <a:lnSpc>
                <a:spcPct val="100000"/>
              </a:lnSpc>
              <a:spcBef>
                <a:spcPts val="1000"/>
              </a:spcBef>
              <a:spcAft>
                <a:spcPts val="0"/>
              </a:spcAft>
              <a:buSzPts val="3600"/>
              <a:buChar char="•"/>
            </a:pPr>
            <a:r>
              <a:rPr lang="en-US"/>
              <a:t>Investment banks, such as Goldman Sachs Group Inc. (GS), JP Morgan Chase &amp; Co. (JPM), or UBS Group AG Registered (UBS), play a vital role in the IPO process.</a:t>
            </a:r>
            <a:endParaRPr/>
          </a:p>
          <a:p>
            <a:pPr marL="0" lvl="0" indent="0" algn="l" rtl="0">
              <a:lnSpc>
                <a:spcPct val="100000"/>
              </a:lnSpc>
              <a:spcBef>
                <a:spcPts val="1000"/>
              </a:spcBef>
              <a:spcAft>
                <a:spcPts val="0"/>
              </a:spcAft>
              <a:buClr>
                <a:srgbClr val="464669"/>
              </a:buClr>
              <a:buSzPts val="3600"/>
              <a:buFont typeface="Work Sans Medium"/>
              <a:buNone/>
            </a:pPr>
            <a:endParaRPr/>
          </a:p>
        </p:txBody>
      </p:sp>
      <p:sp>
        <p:nvSpPr>
          <p:cNvPr id="182" name="Google Shape;182;p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3" name="Google Shape;183;p5"/>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3370</Words>
  <Application>Microsoft Office PowerPoint</Application>
  <PresentationFormat>Widescreen</PresentationFormat>
  <Paragraphs>204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Barlow Condensed</vt:lpstr>
      <vt:lpstr>Calibri</vt:lpstr>
      <vt:lpstr>Work Sans Medium</vt:lpstr>
      <vt:lpstr>Arial</vt:lpstr>
      <vt:lpstr>Work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2024-01-26T15:48:38Z</dcterms:modified>
</cp:coreProperties>
</file>