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Barlow Condensed" panose="00000506000000000000" pitchFamily="2" charset="0"/>
      <p:regular r:id="rId15"/>
      <p:bold r:id="rId16"/>
      <p:italic r:id="rId17"/>
      <p:boldItalic r:id="rId18"/>
    </p:embeddedFont>
    <p:embeddedFont>
      <p:font typeface="Work Sans" pitchFamily="2" charset="0"/>
      <p:regular r:id="rId19"/>
      <p:bold r:id="rId20"/>
      <p:italic r:id="rId21"/>
      <p:boldItalic r:id="rId22"/>
    </p:embeddedFont>
    <p:embeddedFont>
      <p:font typeface="Work Sans Medium"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wE640xvvOHBNzu62IcFpHqYC7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45" autoAdjust="0"/>
  </p:normalViewPr>
  <p:slideViewPr>
    <p:cSldViewPr snapToGrid="0">
      <p:cViewPr varScale="1">
        <p:scale>
          <a:sx n="86" d="100"/>
          <a:sy n="86" d="100"/>
        </p:scale>
        <p:origin x="15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BddFy4AO55sjjWhIudjqnBcGM8r9bXGQ/edit?usp=sharing&amp;ouid=113487727776943636984&amp;rtpof=true&amp;sd=tru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t.com/content/03a7f966-77a3-11e7-a3e8-60495fe6ca7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ourses.lumenlearning.com/wm-introductiontobusiness/chapter/the-federal-reserve-syste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presentation is best followed by the </a:t>
            </a:r>
            <a:r>
              <a:rPr lang="en-US" u="sng">
                <a:solidFill>
                  <a:schemeClr val="hlink"/>
                </a:solidFill>
                <a:hlinkClick r:id="rId3"/>
              </a:rPr>
              <a:t>Monetary Policy presentation</a:t>
            </a:r>
            <a:r>
              <a:rPr lang="en-US"/>
              <a:t>.</a:t>
            </a: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Maintaining a stable inflation rate is important for several reasons. First, stable inflation promotes price stability, allowing consumers and businesses to plan and make economic decisions with confidence. When inflation is low and predictable, it </a:t>
            </a:r>
            <a:r>
              <a:rPr lang="en-US" b="1"/>
              <a:t>reduces uncertainty and facilitates long-term planning.</a:t>
            </a:r>
            <a:endParaRPr b="1"/>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US"/>
              <a:t>Stable inflation </a:t>
            </a:r>
            <a:r>
              <a:rPr lang="en-US" b="1"/>
              <a:t>supports sustainable economic growth</a:t>
            </a:r>
            <a:r>
              <a:rPr lang="en-US"/>
              <a:t>. If inflation is too high, it erodes the purchasing power of money, leading to reduced consumer spending and investment. On the other hand, if inflation is too low or negative (deflation), it can discourage spending and investment as consumers and businesses anticipate further price declines.</a:t>
            </a:r>
            <a:endParaRPr/>
          </a:p>
        </p:txBody>
      </p:sp>
      <p:sp>
        <p:nvSpPr>
          <p:cNvPr id="184" name="Google Shape;18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The Federal Open Market Committee (FOMC) determines the interest rate at which banks can borrow from the Federal Reserve, which in turn impacts the interest rates banks offer their customers.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"Lender of last resort" refers to a central bank's role in providing emergency liquidity assistance to financial institutions or banks that are facing severe financial difficulties and may not be able to obtain funds from other sources. </a:t>
            </a:r>
            <a:endParaRPr/>
          </a:p>
          <a:p>
            <a:pPr marL="0" lvl="0" indent="0" algn="l" rtl="0">
              <a:spcBef>
                <a:spcPts val="0"/>
              </a:spcBef>
              <a:spcAft>
                <a:spcPts val="0"/>
              </a:spcAft>
              <a:buSzPts val="1100"/>
              <a:buNone/>
            </a:pPr>
            <a:endParaRPr/>
          </a:p>
          <a:p>
            <a:pPr marL="0" lvl="0" indent="0" algn="l" rtl="0">
              <a:spcBef>
                <a:spcPts val="0"/>
              </a:spcBef>
              <a:spcAft>
                <a:spcPts val="0"/>
              </a:spcAft>
              <a:buSzPts val="1100"/>
              <a:buNone/>
            </a:pPr>
            <a:r>
              <a:rPr lang="en-US"/>
              <a:t>When financial institutions experience a liquidity shortage or are facing a potential collapse, the lender of last resort steps in to provide financial support, typically in the form of short-term loans or credits. This assistance helps ensure the stability and functioning of the financial system, as it prevents the risk of widespread bank failures or systemic disruptions. </a:t>
            </a:r>
            <a:endParaRPr/>
          </a:p>
          <a:p>
            <a:pPr marL="0" lvl="0" indent="0" algn="l" rtl="0">
              <a:spcBef>
                <a:spcPts val="0"/>
              </a:spcBef>
              <a:spcAft>
                <a:spcPts val="0"/>
              </a:spcAft>
              <a:buSzPts val="1100"/>
              <a:buNone/>
            </a:pPr>
            <a:r>
              <a:rPr lang="en-US"/>
              <a:t>The Federal Reserve acts as the lender of last resort to maintain confidence and stability in the economy during times of financial stress.</a:t>
            </a:r>
            <a:endParaRPr/>
          </a:p>
          <a:p>
            <a:pPr marL="0" lvl="0" indent="0" algn="l" rtl="0">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b="1"/>
              <a:t>Fractional Reserve Banking System</a:t>
            </a:r>
            <a:r>
              <a:rPr lang="en-US"/>
              <a:t>: The Federal Reserve controls the money supply through its ability to influence the lending and deposit activities of banks. It uses reserve requirements, which are regulations specifying the minimum amount of reserves banks must hold against their deposits. This allows the Federal Reserve to maintain stability and control over the money supply.</a:t>
            </a:r>
            <a:endParaRPr/>
          </a:p>
        </p:txBody>
      </p:sp>
      <p:sp>
        <p:nvSpPr>
          <p:cNvPr id="193" name="Google Shape;19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rgbClr val="002060"/>
              </a:buClr>
              <a:buSzPts val="1200"/>
              <a:buFont typeface="Calibri"/>
              <a:buAutoNum type="arabicPeriod"/>
            </a:pPr>
            <a:r>
              <a:rPr lang="en-US" b="0" i="0">
                <a:solidFill>
                  <a:srgbClr val="002060"/>
                </a:solidFill>
              </a:rPr>
              <a:t>The Federal Reserve Bank serves as the central banking system of the United States.</a:t>
            </a:r>
            <a:endParaRPr/>
          </a:p>
          <a:p>
            <a:pPr marL="228600" lvl="0" indent="-228600" algn="l" rtl="0">
              <a:spcBef>
                <a:spcPts val="0"/>
              </a:spcBef>
              <a:spcAft>
                <a:spcPts val="0"/>
              </a:spcAft>
              <a:buClr>
                <a:srgbClr val="002060"/>
              </a:buClr>
              <a:buSzPts val="1200"/>
              <a:buFont typeface="Calibri"/>
              <a:buAutoNum type="arabicPeriod"/>
            </a:pPr>
            <a:r>
              <a:rPr lang="en-US" b="0" i="0">
                <a:solidFill>
                  <a:srgbClr val="002060"/>
                </a:solidFill>
              </a:rPr>
              <a:t>Responsible for regulating the US dollar and maintaining its stability.</a:t>
            </a:r>
            <a:endParaRPr/>
          </a:p>
          <a:p>
            <a:pPr marL="228600" lvl="0" indent="-228600" algn="l" rtl="0">
              <a:spcBef>
                <a:spcPts val="0"/>
              </a:spcBef>
              <a:spcAft>
                <a:spcPts val="0"/>
              </a:spcAft>
              <a:buClr>
                <a:srgbClr val="002060"/>
              </a:buClr>
              <a:buSzPts val="1200"/>
              <a:buFont typeface="Calibri"/>
              <a:buAutoNum type="arabicPeriod"/>
            </a:pPr>
            <a:r>
              <a:rPr lang="en-US" b="0" i="0">
                <a:solidFill>
                  <a:srgbClr val="002060"/>
                </a:solidFill>
              </a:rPr>
              <a:t>Controls interest rates to influence the money supply, economic growth, and inflation.</a:t>
            </a:r>
            <a:endParaRPr/>
          </a:p>
          <a:p>
            <a:pPr marL="228600" lvl="0" indent="-228600" algn="l" rtl="0">
              <a:spcBef>
                <a:spcPts val="0"/>
              </a:spcBef>
              <a:spcAft>
                <a:spcPts val="0"/>
              </a:spcAft>
              <a:buClr>
                <a:srgbClr val="002060"/>
              </a:buClr>
              <a:buSzPts val="1200"/>
              <a:buFont typeface="Calibri"/>
              <a:buAutoNum type="arabicPeriod"/>
            </a:pPr>
            <a:r>
              <a:rPr lang="en-US" b="0" i="0">
                <a:solidFill>
                  <a:srgbClr val="002060"/>
                </a:solidFill>
              </a:rPr>
              <a:t>Acts as a lender of last resort for other banks, providing overnight loans to ensure liquidity.</a:t>
            </a:r>
            <a:endParaRPr/>
          </a:p>
          <a:p>
            <a:pPr marL="228600" lvl="0" indent="-228600" algn="l" rtl="0">
              <a:spcBef>
                <a:spcPts val="0"/>
              </a:spcBef>
              <a:spcAft>
                <a:spcPts val="0"/>
              </a:spcAft>
              <a:buClr>
                <a:srgbClr val="002060"/>
              </a:buClr>
              <a:buSzPts val="1200"/>
              <a:buFont typeface="Calibri"/>
              <a:buAutoNum type="arabicPeriod"/>
            </a:pPr>
            <a:r>
              <a:rPr lang="en-US" b="0" i="0">
                <a:solidFill>
                  <a:srgbClr val="002060"/>
                </a:solidFill>
              </a:rPr>
              <a:t>Conducts extensive economic research, analyzing various aspects of the economy and monetary policy.</a:t>
            </a:r>
            <a:endParaRPr/>
          </a:p>
          <a:p>
            <a:pPr marL="228600" lvl="0" indent="-228600" algn="l" rtl="0">
              <a:spcBef>
                <a:spcPts val="0"/>
              </a:spcBef>
              <a:spcAft>
                <a:spcPts val="0"/>
              </a:spcAft>
              <a:buClr>
                <a:srgbClr val="002060"/>
              </a:buClr>
              <a:buSzPts val="1200"/>
              <a:buFont typeface="Calibri"/>
              <a:buAutoNum type="arabicPeriod"/>
            </a:pPr>
            <a:r>
              <a:rPr lang="en-US" b="0" i="0">
                <a:solidFill>
                  <a:srgbClr val="002060"/>
                </a:solidFill>
              </a:rPr>
              <a:t>The Fed is divided into 12 branches, serving different territories across the United States.</a:t>
            </a:r>
            <a:endParaRPr/>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Reference: Bloomberg, </a:t>
            </a:r>
            <a:r>
              <a:rPr lang="en-US" sz="1100" u="sng">
                <a:solidFill>
                  <a:schemeClr val="hlink"/>
                </a:solidFill>
                <a:latin typeface="Arial"/>
                <a:ea typeface="Arial"/>
                <a:cs typeface="Arial"/>
                <a:sym typeface="Arial"/>
                <a:hlinkClick r:id="rId3"/>
              </a:rPr>
              <a:t>Lessons from the credit crunch (ft.com)</a:t>
            </a:r>
            <a:endParaRPr/>
          </a:p>
          <a:p>
            <a:pPr marL="0" lvl="0" indent="0" algn="l" rtl="0">
              <a:spcBef>
                <a:spcPts val="0"/>
              </a:spcBef>
              <a:spcAft>
                <a:spcPts val="0"/>
              </a:spcAft>
              <a:buNone/>
            </a:pPr>
            <a:endParaRPr/>
          </a:p>
          <a:p>
            <a:pPr marL="0" lvl="0" indent="0" algn="l" rtl="0">
              <a:spcBef>
                <a:spcPts val="0"/>
              </a:spcBef>
              <a:spcAft>
                <a:spcPts val="0"/>
              </a:spcAft>
              <a:buNone/>
            </a:pPr>
            <a:r>
              <a:rPr lang="en-US" i="1"/>
              <a:t>The organization responsible for conducting monetary policy and ensuring that a nation’s financial system operates smoothly is called the central bank. Most nations have central banks or currency boards. Some prominent central banks around the world include the European Central Bank, the Bank of Japan, and the Bank of England. In the United States, the central bank is called the Federal Reserve—often abbreviated as “the Fed.”</a:t>
            </a:r>
            <a:endParaRPr i="1"/>
          </a:p>
          <a:p>
            <a:pPr marL="0" lvl="0" indent="0" algn="l" rtl="0">
              <a:spcBef>
                <a:spcPts val="0"/>
              </a:spcBef>
              <a:spcAft>
                <a:spcPts val="0"/>
              </a:spcAft>
              <a:buClr>
                <a:schemeClr val="dk1"/>
              </a:buClr>
              <a:buFont typeface="Arial"/>
              <a:buNone/>
            </a:pPr>
            <a:r>
              <a:rPr lang="en-US"/>
              <a:t>An excerpt from: </a:t>
            </a:r>
            <a:r>
              <a:rPr lang="en-US" sz="1100" u="sng">
                <a:solidFill>
                  <a:schemeClr val="hlink"/>
                </a:solidFill>
                <a:latin typeface="Arial"/>
                <a:ea typeface="Arial"/>
                <a:cs typeface="Arial"/>
                <a:sym typeface="Arial"/>
                <a:hlinkClick r:id="rId4"/>
              </a:rPr>
              <a:t>The Federal Reserve System | Introduction to Business (lumenlearning.com)</a:t>
            </a:r>
            <a:endParaRPr/>
          </a:p>
          <a:p>
            <a:pPr marL="0" lvl="0" indent="0" algn="l" rtl="0">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US"/>
              <a:t>"Lender of last resort" refers to a central bank's role in providing emergency liquidity assistance to financial institutions or banks that are facing severe financial difficulties and may not be able to obtain funds from other sources.</a:t>
            </a:r>
            <a:endParaRPr/>
          </a:p>
          <a:p>
            <a:pPr marL="0" lvl="0" indent="0" algn="l" rtl="0">
              <a:spcBef>
                <a:spcPts val="0"/>
              </a:spcBef>
              <a:spcAft>
                <a:spcPts val="0"/>
              </a:spcAft>
              <a:buNone/>
            </a:pPr>
            <a:endParaRPr i="1"/>
          </a:p>
          <a:p>
            <a:pPr marL="0" lvl="0" indent="0" algn="l" rtl="0">
              <a:spcBef>
                <a:spcPts val="0"/>
              </a:spcBef>
              <a:spcAft>
                <a:spcPts val="0"/>
              </a:spcAft>
              <a:buNone/>
            </a:pPr>
            <a:r>
              <a:rPr lang="en-US"/>
              <a:t>The relationship with commercial banks:</a:t>
            </a:r>
            <a:endParaRPr/>
          </a:p>
          <a:p>
            <a:pPr marL="171450" lvl="0" indent="-171450" algn="l" rtl="0">
              <a:spcBef>
                <a:spcPts val="0"/>
              </a:spcBef>
              <a:spcAft>
                <a:spcPts val="0"/>
              </a:spcAft>
              <a:buClr>
                <a:schemeClr val="dk1"/>
              </a:buClr>
              <a:buSzPts val="1200"/>
              <a:buChar char="•"/>
            </a:pPr>
            <a:r>
              <a:rPr lang="en-US"/>
              <a:t>Banks are required to have a reserve requirement.</a:t>
            </a:r>
            <a:endParaRPr/>
          </a:p>
          <a:p>
            <a:pPr marL="171450" lvl="0" indent="-171450" algn="l" rtl="0">
              <a:spcBef>
                <a:spcPts val="0"/>
              </a:spcBef>
              <a:spcAft>
                <a:spcPts val="0"/>
              </a:spcAft>
              <a:buClr>
                <a:schemeClr val="dk1"/>
              </a:buClr>
              <a:buSzPts val="1200"/>
              <a:buChar char="•"/>
            </a:pPr>
            <a:r>
              <a:rPr lang="en-US"/>
              <a:t>Banks can deposit reserves at the Federal Reserve.</a:t>
            </a:r>
            <a:endParaRPr/>
          </a:p>
          <a:p>
            <a:pPr marL="171450" lvl="0" indent="-171450" algn="l" rtl="0">
              <a:spcBef>
                <a:spcPts val="0"/>
              </a:spcBef>
              <a:spcAft>
                <a:spcPts val="0"/>
              </a:spcAft>
              <a:buClr>
                <a:schemeClr val="dk1"/>
              </a:buClr>
              <a:buSzPts val="1200"/>
              <a:buChar char="•"/>
            </a:pPr>
            <a:r>
              <a:rPr lang="en-US"/>
              <a:t>The Fed acts as the "lender of last resort" for banks in need of loans.</a:t>
            </a:r>
            <a:endParaRPr/>
          </a:p>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b2c8c38a29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b2c8c38a29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dirty="0"/>
              <a:t>These two goals are directly opposed to each other (one says lower interest rates, one says raise interest rates). </a:t>
            </a:r>
            <a:endParaRPr dirty="0"/>
          </a:p>
          <a:p>
            <a:pPr marL="0" lvl="0" indent="0" algn="l" rtl="0">
              <a:spcBef>
                <a:spcPts val="0"/>
              </a:spcBef>
              <a:spcAft>
                <a:spcPts val="0"/>
              </a:spcAft>
              <a:buSzPts val="1100"/>
              <a:buNone/>
            </a:pPr>
            <a:endParaRPr dirty="0"/>
          </a:p>
          <a:p>
            <a:pPr marL="0" lvl="0" indent="0" algn="l" rtl="0">
              <a:spcBef>
                <a:spcPts val="0"/>
              </a:spcBef>
              <a:spcAft>
                <a:spcPts val="0"/>
              </a:spcAft>
              <a:buSzPts val="1100"/>
              <a:buNone/>
            </a:pPr>
            <a:r>
              <a:rPr lang="en-US" dirty="0"/>
              <a:t>By actively managing monetary policy, including setting interest rates, the Federal Reserve aims to achieve an optimal balance between maintaining full employment and stable inflation. It uses various tools to influence economic conditions while considering the potential trade-offs between these objectives. This balancing act is crucial in fostering a healthy and stable economy.</a:t>
            </a:r>
            <a:endParaRPr dirty="0"/>
          </a:p>
          <a:p>
            <a:pPr marL="0" lvl="0" indent="0" algn="l" rtl="0">
              <a:spcBef>
                <a:spcPts val="0"/>
              </a:spcBef>
              <a:spcAft>
                <a:spcPts val="0"/>
              </a:spcAft>
              <a:buSzPts val="1100"/>
              <a:buNone/>
            </a:pPr>
            <a:endParaRPr dirty="0"/>
          </a:p>
          <a:p>
            <a:pPr marL="0" lvl="0" indent="0" algn="l" rtl="0">
              <a:spcBef>
                <a:spcPts val="0"/>
              </a:spcBef>
              <a:spcAft>
                <a:spcPts val="0"/>
              </a:spcAft>
              <a:buClr>
                <a:schemeClr val="dk1"/>
              </a:buClr>
              <a:buSzPts val="1100"/>
              <a:buFont typeface="Arial"/>
              <a:buNone/>
            </a:pPr>
            <a:endParaRPr dirty="0"/>
          </a:p>
        </p:txBody>
      </p:sp>
      <p:sp>
        <p:nvSpPr>
          <p:cNvPr id="112" name="Google Shape;112;g2b2c8c38a29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b="1"/>
              <a:t>Divided into 12 branches</a:t>
            </a:r>
            <a:r>
              <a:rPr lang="en-US"/>
              <a:t>: Atlanta, Boston, Chicago, Cleveland, Dallas, Kansas City, Minneapolis, New York, Philadelphia, Richmond, San Francisco, St. Louis.</a:t>
            </a:r>
            <a:endParaRPr/>
          </a:p>
          <a:p>
            <a:pPr marL="171450" lvl="0" indent="-184150" algn="l" rtl="0">
              <a:spcBef>
                <a:spcPts val="0"/>
              </a:spcBef>
              <a:spcAft>
                <a:spcPts val="0"/>
              </a:spcAft>
              <a:buSzPts val="1400"/>
              <a:buChar char="•"/>
            </a:pPr>
            <a:r>
              <a:rPr lang="en-US" b="1"/>
              <a:t>Federal Reserve Banks: </a:t>
            </a:r>
            <a:r>
              <a:rPr lang="en-US"/>
              <a:t>serve as the operational arms of the Federal Reserve, implementing monetary policy, supervising banks, and providing a range of financial services to depository institutions within their regions.</a:t>
            </a:r>
            <a:endParaRPr/>
          </a:p>
        </p:txBody>
      </p:sp>
      <p:sp>
        <p:nvSpPr>
          <p:cNvPr id="122" name="Google Shape;1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b2c8c38a29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b2c8c38a29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Federal Open Market Committee (FOMC) is a branch of the Federal Reserve System in the United States. </a:t>
            </a:r>
            <a:endParaRPr/>
          </a:p>
          <a:p>
            <a:pPr marL="0" lvl="0" indent="0" algn="l" rtl="0">
              <a:spcBef>
                <a:spcPts val="0"/>
              </a:spcBef>
              <a:spcAft>
                <a:spcPts val="0"/>
              </a:spcAft>
              <a:buNone/>
            </a:pPr>
            <a:r>
              <a:rPr lang="en-US"/>
              <a:t>It consists of the seven members of the Board of Governors and five of the twelve regional Federal Reserve Bank presidents. </a:t>
            </a:r>
            <a:endParaRPr/>
          </a:p>
          <a:p>
            <a:pPr marL="0" lvl="0" indent="0" algn="l" rtl="0">
              <a:spcBef>
                <a:spcPts val="0"/>
              </a:spcBef>
              <a:spcAft>
                <a:spcPts val="0"/>
              </a:spcAft>
              <a:buNone/>
            </a:pPr>
            <a:r>
              <a:rPr lang="en-US"/>
              <a:t>The committee is responsible for making decisions on monetary policy, including setting interest rates and making decisions on the purchasing and selling of government securities in the open market.</a:t>
            </a:r>
            <a:endParaRPr/>
          </a:p>
          <a:p>
            <a:pPr marL="0" lvl="0" indent="0" algn="l" rtl="0">
              <a:spcBef>
                <a:spcPts val="0"/>
              </a:spcBef>
              <a:spcAft>
                <a:spcPts val="0"/>
              </a:spcAft>
              <a:buNone/>
            </a:pPr>
            <a:r>
              <a:rPr lang="en-US"/>
              <a:t>The FOMC determines the interest rate at which banks can borrow from the Federal Reserve, which in turn impacts the interest rates banks offer their customers. </a:t>
            </a:r>
            <a:endParaRPr/>
          </a:p>
        </p:txBody>
      </p:sp>
      <p:sp>
        <p:nvSpPr>
          <p:cNvPr id="133" name="Google Shape;133;g2b2c8c38a29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Research, setting monetary policy, regulating the currency are all just things they do to achieve those goals.</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n-US" b="1"/>
              <a:t>Monetary Policy Control:</a:t>
            </a:r>
            <a:r>
              <a:rPr lang="en-US"/>
              <a:t> The Federal Reserve sets the federal funds rate, which is the benchmark interest rate that banks charge each other for short-term loans. This rate indirectly affects interest rates on various loans, such as mortgages and auto loans, and can influence borrowing costs for consumers and businesses.</a:t>
            </a:r>
            <a:endParaRPr/>
          </a:p>
          <a:p>
            <a:pPr marL="171450" lvl="0" indent="-171450" algn="l" rtl="0">
              <a:spcBef>
                <a:spcPts val="0"/>
              </a:spcBef>
              <a:spcAft>
                <a:spcPts val="0"/>
              </a:spcAft>
              <a:buClr>
                <a:schemeClr val="dk1"/>
              </a:buClr>
              <a:buSzPts val="1200"/>
              <a:buFont typeface="Arial"/>
              <a:buChar char="•"/>
            </a:pPr>
            <a:r>
              <a:rPr lang="en-US" b="1"/>
              <a:t>Regulates Currency: </a:t>
            </a:r>
            <a:r>
              <a:rPr lang="en-US"/>
              <a:t>The Federal Reserve controls the money supply through its ability to influence the lending and deposit activities of banks. It uses reserve requirements, which are regulations specifying the minimum amount of reserves banks must hold against their deposits. This allows the Federal Reserve to maintain stability and control over the money supply. The Federal Reserve regulates currency, all dollars have "federal reserve note" written on them. They are not issued by the treasury - they are issued by the Federal Reserve.</a:t>
            </a:r>
            <a:endParaRPr/>
          </a:p>
          <a:p>
            <a:pPr marL="171450" lvl="0" indent="-184150" algn="l" rtl="0">
              <a:spcBef>
                <a:spcPts val="0"/>
              </a:spcBef>
              <a:spcAft>
                <a:spcPts val="0"/>
              </a:spcAft>
              <a:buSzPts val="1400"/>
              <a:buChar char="•"/>
            </a:pPr>
            <a:r>
              <a:rPr lang="en-US" b="1"/>
              <a:t>Economic Influence: </a:t>
            </a:r>
            <a:r>
              <a:rPr lang="en-US"/>
              <a:t>The Federal Reserve plays a key role in influencing economic growth and managing inflation. Its monetary policy decisions can impact consumer spending, business investment, and employment levels. By adjusting interest rates, the Federal Reserve can stimulate or cool down economic activity in an attempt to maintain price stability and promote sustainable growth.</a:t>
            </a:r>
            <a:endParaRPr/>
          </a:p>
          <a:p>
            <a:pPr marL="171450" lvl="0" indent="-184150" algn="l" rtl="0">
              <a:spcBef>
                <a:spcPts val="0"/>
              </a:spcBef>
              <a:spcAft>
                <a:spcPts val="0"/>
              </a:spcAft>
              <a:buSzPts val="1400"/>
              <a:buChar char="•"/>
            </a:pPr>
            <a:r>
              <a:rPr lang="en-US" b="1"/>
              <a:t>Research: </a:t>
            </a:r>
            <a:r>
              <a:rPr lang="en-US"/>
              <a:t>The Federal Reserve is the biggest economic research organization. Investigating economic development and the effects of new currencies. Providing economic data such as the Gross Domestic Product (GDP).</a:t>
            </a:r>
            <a:endParaRPr/>
          </a:p>
        </p:txBody>
      </p:sp>
      <p:sp>
        <p:nvSpPr>
          <p:cNvPr id="143" name="Google Shape;1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The Federal Reserve operates independently from the political branches of the government. It is accountable to the public and the Congress. The Fed generates its own revenue by investing in </a:t>
            </a:r>
            <a:r>
              <a:rPr lang="en-US" b="1"/>
              <a:t>government securities</a:t>
            </a:r>
            <a:r>
              <a:rPr lang="en-US"/>
              <a:t>*, and any profits it gains beyond its operational costs are handed over to the Treasury.</a:t>
            </a:r>
            <a:endParaRPr/>
          </a:p>
          <a:p>
            <a:pPr marL="0" lvl="0" indent="0" algn="l" rtl="0">
              <a:spcBef>
                <a:spcPts val="0"/>
              </a:spcBef>
              <a:spcAft>
                <a:spcPts val="0"/>
              </a:spcAft>
              <a:buClr>
                <a:schemeClr val="dk1"/>
              </a:buClr>
              <a:buSzPts val="1100"/>
              <a:buFont typeface="Arial"/>
              <a:buNone/>
            </a:pPr>
            <a:r>
              <a:rPr lang="en-US"/>
              <a:t>This independence is intentional, aiming to shield monetary policy decisions from short-term political pressures. It allows the Federal Reserve to make decisions based on economic data and long-term goals rather than immediate political considerations.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*Government securities refer to financial instruments or bonds issued by the government to finance its operations and meet funding needs. These securities are typically considered low-risk investments because they are backed by the credit of the government, and they offer a fixed rate of interest over a specific period. Government securities can include treasury bills, treasury notes, treasury bonds, and inflation-protected securities (TIPS). They are traded in the open market and are often purchased by investors, financial institutions, and central banks as a safe investment option.</a:t>
            </a:r>
            <a:endParaRPr/>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most new money isn't printed bills, it is digital money. This is based on banks borrowing money from the Federal Reserve. Banks must pay the Fed back through the interest they earn on the loans they issue. The Federal Reserve sets the federal funds rate, which is the benchmark interest rate that banks charge each other for short-term loans. This rate indirectly affects interest rates on various loans, such as mortgages and auto loans, and can influence borrowing costs for consumers and businesses.</a:t>
            </a:r>
            <a:endParaRPr/>
          </a:p>
          <a:p>
            <a:pPr marL="457200" lvl="0" indent="-317500" algn="l" rtl="0">
              <a:lnSpc>
                <a:spcPct val="115000"/>
              </a:lnSpc>
              <a:spcBef>
                <a:spcPts val="0"/>
              </a:spcBef>
              <a:spcAft>
                <a:spcPts val="0"/>
              </a:spcAft>
              <a:buSzPts val="1400"/>
              <a:buChar char="●"/>
            </a:pPr>
            <a:r>
              <a:rPr lang="en-US"/>
              <a:t>Low interest rates encourage borrowing and economic growth.</a:t>
            </a:r>
            <a:endParaRPr/>
          </a:p>
          <a:p>
            <a:pPr marL="457200" lvl="0" indent="-317500" algn="l" rtl="0">
              <a:lnSpc>
                <a:spcPct val="115000"/>
              </a:lnSpc>
              <a:spcBef>
                <a:spcPts val="0"/>
              </a:spcBef>
              <a:spcAft>
                <a:spcPts val="0"/>
              </a:spcAft>
              <a:buSzPts val="1400"/>
              <a:buChar char="●"/>
            </a:pPr>
            <a:r>
              <a:rPr lang="en-US"/>
              <a:t>High interest rates discourage borrowing and slow down the economy.</a:t>
            </a:r>
            <a:endParaRPr/>
          </a:p>
          <a:p>
            <a:pPr marL="457200" lvl="0" indent="-317500" algn="l" rtl="0">
              <a:lnSpc>
                <a:spcPct val="115000"/>
              </a:lnSpc>
              <a:spcBef>
                <a:spcPts val="0"/>
              </a:spcBef>
              <a:spcAft>
                <a:spcPts val="0"/>
              </a:spcAft>
              <a:buSzPts val="1400"/>
              <a:buChar char="●"/>
            </a:pPr>
            <a:r>
              <a:rPr lang="en-US"/>
              <a:t>The Fed adjusts rates to stimulate or slow down the economy.</a:t>
            </a:r>
            <a:endParaRPr/>
          </a:p>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a:solidFill>
                  <a:srgbClr val="002060"/>
                </a:solidFill>
              </a:rPr>
              <a:t>The Federal Reserve adjusts interest rates for one of the following reasons:</a:t>
            </a:r>
            <a:endParaRPr>
              <a:solidFill>
                <a:srgbClr val="002060"/>
              </a:solidFill>
            </a:endParaRPr>
          </a:p>
          <a:p>
            <a:pPr marL="457200" lvl="0" indent="-317500" algn="l" rtl="0">
              <a:lnSpc>
                <a:spcPct val="115000"/>
              </a:lnSpc>
              <a:spcBef>
                <a:spcPts val="1200"/>
              </a:spcBef>
              <a:spcAft>
                <a:spcPts val="0"/>
              </a:spcAft>
              <a:buClr>
                <a:srgbClr val="002060"/>
              </a:buClr>
              <a:buSzPts val="1400"/>
              <a:buAutoNum type="arabicPeriod"/>
            </a:pPr>
            <a:r>
              <a:rPr lang="en-US">
                <a:solidFill>
                  <a:srgbClr val="002060"/>
                </a:solidFill>
              </a:rPr>
              <a:t>To fight inflation - raising interest rates discourages borrowing, which means companies aren't borrowing money to finance growth that they need to pay back. If they aren't borrowing, they aren't spending, so other companies can't keep raising prices. </a:t>
            </a:r>
            <a:endParaRPr>
              <a:solidFill>
                <a:srgbClr val="002060"/>
              </a:solidFill>
            </a:endParaRPr>
          </a:p>
          <a:p>
            <a:pPr marL="457200" lvl="0" indent="-317500" algn="l" rtl="0">
              <a:lnSpc>
                <a:spcPct val="115000"/>
              </a:lnSpc>
              <a:spcBef>
                <a:spcPts val="0"/>
              </a:spcBef>
              <a:spcAft>
                <a:spcPts val="0"/>
              </a:spcAft>
              <a:buClr>
                <a:srgbClr val="002060"/>
              </a:buClr>
              <a:buSzPts val="1400"/>
              <a:buAutoNum type="arabicPeriod"/>
            </a:pPr>
            <a:r>
              <a:rPr lang="en-US">
                <a:solidFill>
                  <a:srgbClr val="002060"/>
                </a:solidFill>
              </a:rPr>
              <a:t>To discourage risky investing - if it looks like too many people are borrowing money cheaply, they take bigger risks. Higher interest rates means they need to think harder about how they will pay back the loan. </a:t>
            </a:r>
            <a:endParaRPr>
              <a:solidFill>
                <a:srgbClr val="002060"/>
              </a:solidFill>
            </a:endParaRPr>
          </a:p>
          <a:p>
            <a:pPr marL="457200" lvl="0" indent="-317500" algn="l" rtl="0">
              <a:lnSpc>
                <a:spcPct val="115000"/>
              </a:lnSpc>
              <a:spcBef>
                <a:spcPts val="0"/>
              </a:spcBef>
              <a:spcAft>
                <a:spcPts val="0"/>
              </a:spcAft>
              <a:buClr>
                <a:srgbClr val="002060"/>
              </a:buClr>
              <a:buSzPts val="1400"/>
              <a:buAutoNum type="arabicPeriod"/>
            </a:pPr>
            <a:r>
              <a:rPr lang="en-US">
                <a:solidFill>
                  <a:srgbClr val="002060"/>
                </a:solidFill>
              </a:rPr>
              <a:t>If the economy is looking like a recession is coming, the Fed will want to lower interest rates to encourage borrowing and economic growth. If interest rates are already near zero, they can't do that - so they lose that "lever".</a:t>
            </a:r>
            <a:endParaRPr>
              <a:solidFill>
                <a:srgbClr val="002060"/>
              </a:solidFill>
            </a:endParaRPr>
          </a:p>
          <a:p>
            <a:pPr marL="0" lvl="0" indent="0" algn="l" rtl="0">
              <a:spcBef>
                <a:spcPts val="1200"/>
              </a:spcBef>
              <a:spcAft>
                <a:spcPts val="0"/>
              </a:spcAft>
              <a:buNone/>
            </a:pPr>
            <a:endParaRPr>
              <a:solidFill>
                <a:srgbClr val="002060"/>
              </a:solidFill>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16"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8" name="Google Shape;18;p16"/>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16"/>
          <p:cNvSpPr>
            <a:spLocks noGrp="1"/>
          </p:cNvSpPr>
          <p:nvPr>
            <p:ph type="pic" idx="2"/>
          </p:nvPr>
        </p:nvSpPr>
        <p:spPr>
          <a:xfrm>
            <a:off x="7613650" y="1122363"/>
            <a:ext cx="3740150" cy="445928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24"/>
        <p:cNvGrpSpPr/>
        <p:nvPr/>
      </p:nvGrpSpPr>
      <p:grpSpPr>
        <a:xfrm>
          <a:off x="0" y="0"/>
          <a:ext cx="0" cy="0"/>
          <a:chOff x="0" y="0"/>
          <a:chExt cx="0" cy="0"/>
        </a:xfrm>
      </p:grpSpPr>
      <p:sp>
        <p:nvSpPr>
          <p:cNvPr id="25" name="Google Shape;25;p17"/>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17"/>
          <p:cNvSpPr txBox="1"/>
          <p:nvPr/>
        </p:nvSpPr>
        <p:spPr>
          <a:xfrm>
            <a:off x="1131809" y="1009546"/>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CONTENT AND PICTURE</a:t>
            </a:r>
            <a:endParaRPr/>
          </a:p>
        </p:txBody>
      </p:sp>
      <p:sp>
        <p:nvSpPr>
          <p:cNvPr id="30" name="Google Shape;30;p17"/>
          <p:cNvSpPr>
            <a:spLocks noGrp="1"/>
          </p:cNvSpPr>
          <p:nvPr>
            <p:ph type="pic" idx="2"/>
          </p:nvPr>
        </p:nvSpPr>
        <p:spPr>
          <a:xfrm>
            <a:off x="1229361" y="2724785"/>
            <a:ext cx="3677919" cy="2883535"/>
          </a:xfrm>
          <a:prstGeom prst="rect">
            <a:avLst/>
          </a:prstGeom>
          <a:noFill/>
          <a:ln>
            <a:noFill/>
          </a:ln>
        </p:spPr>
      </p:sp>
      <p:pic>
        <p:nvPicPr>
          <p:cNvPr id="31" name="Google Shape;31;p17" descr="A group of gold coins&#10;&#10;Description automatically generated"/>
          <p:cNvPicPr preferRelativeResize="0"/>
          <p:nvPr/>
        </p:nvPicPr>
        <p:blipFill rotWithShape="1">
          <a:blip r:embed="rId2">
            <a:alphaModFix/>
          </a:blip>
          <a:srcRect/>
          <a:stretch/>
        </p:blipFill>
        <p:spPr>
          <a:xfrm rot="-640136">
            <a:off x="10322262" y="626811"/>
            <a:ext cx="1548211" cy="2100262"/>
          </a:xfrm>
          <a:prstGeom prst="rect">
            <a:avLst/>
          </a:prstGeom>
          <a:noFill/>
          <a:ln>
            <a:noFill/>
          </a:ln>
        </p:spPr>
      </p:pic>
      <p:sp>
        <p:nvSpPr>
          <p:cNvPr id="32" name="Google Shape;32;p17"/>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pic>
        <p:nvPicPr>
          <p:cNvPr id="34" name="Google Shape;34;p18"/>
          <p:cNvPicPr preferRelativeResize="0"/>
          <p:nvPr/>
        </p:nvPicPr>
        <p:blipFill rotWithShape="1">
          <a:blip r:embed="rId2">
            <a:alphaModFix/>
          </a:blip>
          <a:srcRect/>
          <a:stretch/>
        </p:blipFill>
        <p:spPr>
          <a:xfrm>
            <a:off x="4672530" y="0"/>
            <a:ext cx="7237419" cy="6858000"/>
          </a:xfrm>
          <a:prstGeom prst="rect">
            <a:avLst/>
          </a:prstGeom>
          <a:noFill/>
          <a:ln>
            <a:noFill/>
          </a:ln>
        </p:spPr>
      </p:pic>
      <p:sp>
        <p:nvSpPr>
          <p:cNvPr id="35" name="Google Shape;35;p18"/>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19"/>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9"/>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9"/>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19"/>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52"/>
        <p:cNvGrpSpPr/>
        <p:nvPr/>
      </p:nvGrpSpPr>
      <p:grpSpPr>
        <a:xfrm>
          <a:off x="0" y="0"/>
          <a:ext cx="0" cy="0"/>
          <a:chOff x="0" y="0"/>
          <a:chExt cx="0" cy="0"/>
        </a:xfrm>
      </p:grpSpPr>
      <p:sp>
        <p:nvSpPr>
          <p:cNvPr id="53" name="Google Shape;5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20"/>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9" name="Google Shape;59;p20"/>
          <p:cNvPicPr preferRelativeResize="0"/>
          <p:nvPr/>
        </p:nvPicPr>
        <p:blipFill rotWithShape="1">
          <a:blip r:embed="rId2">
            <a:alphaModFix/>
          </a:blip>
          <a:srcRect/>
          <a:stretch/>
        </p:blipFill>
        <p:spPr>
          <a:xfrm>
            <a:off x="-104983" y="3359298"/>
            <a:ext cx="12296983" cy="2292746"/>
          </a:xfrm>
          <a:prstGeom prst="rect">
            <a:avLst/>
          </a:prstGeom>
          <a:noFill/>
          <a:ln>
            <a:noFill/>
          </a:ln>
        </p:spPr>
      </p:pic>
      <p:pic>
        <p:nvPicPr>
          <p:cNvPr id="60" name="Google Shape;60;p20" descr="A stack of money with dollar signs&#10;&#10;Description automatically generated"/>
          <p:cNvPicPr preferRelativeResize="0"/>
          <p:nvPr/>
        </p:nvPicPr>
        <p:blipFill rotWithShape="1">
          <a:blip r:embed="rId3">
            <a:alphaModFix/>
          </a:blip>
          <a:srcRect/>
          <a:stretch/>
        </p:blipFill>
        <p:spPr>
          <a:xfrm>
            <a:off x="9029700" y="4926054"/>
            <a:ext cx="2324100" cy="1709577"/>
          </a:xfrm>
          <a:prstGeom prst="rect">
            <a:avLst/>
          </a:prstGeom>
          <a:noFill/>
          <a:ln>
            <a:noFill/>
          </a:ln>
        </p:spPr>
      </p:pic>
      <p:pic>
        <p:nvPicPr>
          <p:cNvPr id="61" name="Google Shape;61;p20" descr="Green paper money falling on a black background&#10;&#10;Description automatically generated"/>
          <p:cNvPicPr preferRelativeResize="0"/>
          <p:nvPr/>
        </p:nvPicPr>
        <p:blipFill rotWithShape="1">
          <a:blip r:embed="rId4">
            <a:alphaModFix/>
          </a:blip>
          <a:srcRect/>
          <a:stretch/>
        </p:blipFill>
        <p:spPr>
          <a:xfrm>
            <a:off x="8832056" y="1713352"/>
            <a:ext cx="2681287" cy="33592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21"/>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1"/>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1"/>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21"/>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2"/>
        <p:cNvGrpSpPr/>
        <p:nvPr/>
      </p:nvGrpSpPr>
      <p:grpSpPr>
        <a:xfrm>
          <a:off x="0" y="0"/>
          <a:ext cx="0" cy="0"/>
          <a:chOff x="0" y="0"/>
          <a:chExt cx="0" cy="0"/>
        </a:xfrm>
      </p:grpSpPr>
      <p:sp>
        <p:nvSpPr>
          <p:cNvPr id="73" name="Google Shape;7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p22"/>
          <p:cNvPicPr preferRelativeResize="0"/>
          <p:nvPr/>
        </p:nvPicPr>
        <p:blipFill rotWithShape="1">
          <a:blip r:embed="rId2">
            <a:alphaModFix/>
          </a:blip>
          <a:srcRect/>
          <a:stretch/>
        </p:blipFill>
        <p:spPr>
          <a:xfrm>
            <a:off x="0" y="0"/>
            <a:ext cx="12191999" cy="3901440"/>
          </a:xfrm>
          <a:prstGeom prst="rect">
            <a:avLst/>
          </a:prstGeom>
          <a:noFill/>
          <a:ln>
            <a:noFill/>
          </a:ln>
        </p:spPr>
      </p:pic>
      <p:sp>
        <p:nvSpPr>
          <p:cNvPr id="77" name="Google Shape;77;p22"/>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2"/>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9" name="Google Shape;79;p22"/>
          <p:cNvPicPr preferRelativeResize="0"/>
          <p:nvPr/>
        </p:nvPicPr>
        <p:blipFill rotWithShape="1">
          <a:blip r:embed="rId3">
            <a:alphaModFix/>
          </a:blip>
          <a:srcRect/>
          <a:stretch/>
        </p:blipFill>
        <p:spPr>
          <a:xfrm>
            <a:off x="-40556" y="1115684"/>
            <a:ext cx="12369716" cy="51167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80"/>
        <p:cNvGrpSpPr/>
        <p:nvPr/>
      </p:nvGrpSpPr>
      <p:grpSpPr>
        <a:xfrm>
          <a:off x="0" y="0"/>
          <a:ext cx="0" cy="0"/>
          <a:chOff x="0" y="0"/>
          <a:chExt cx="0" cy="0"/>
        </a:xfrm>
      </p:grpSpPr>
      <p:sp>
        <p:nvSpPr>
          <p:cNvPr id="81" name="Google Shape;81;p23"/>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82" name="Google Shape;82;p23"/>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23"/>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23"/>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88" name="Google Shape;88;p23"/>
          <p:cNvSpPr txBox="1"/>
          <p:nvPr/>
        </p:nvSpPr>
        <p:spPr>
          <a:xfrm>
            <a:off x="1060132" y="872988"/>
            <a:ext cx="3932237" cy="1600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464669"/>
              </a:buClr>
              <a:buSzPts val="4800"/>
              <a:buFont typeface="Barlow Condensed"/>
              <a:buNone/>
            </a:pPr>
            <a:r>
              <a:rPr lang="en-US" sz="4800" b="1" i="0" u="none" strike="noStrike" cap="none">
                <a:solidFill>
                  <a:srgbClr val="464669"/>
                </a:solidFill>
                <a:latin typeface="Barlow Condensed"/>
                <a:ea typeface="Barlow Condensed"/>
                <a:cs typeface="Barlow Condensed"/>
                <a:sym typeface="Barlow Condensed"/>
              </a:rPr>
              <a:t>CLICK TO EDIT TEXT STYLES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5"/>
          <p:cNvPicPr preferRelativeResize="0"/>
          <p:nvPr/>
        </p:nvPicPr>
        <p:blipFill rotWithShape="1">
          <a:blip r:embed="rId10">
            <a:alphaModFix/>
          </a:blip>
          <a:srcRect/>
          <a:stretch/>
        </p:blipFill>
        <p:spPr>
          <a:xfrm>
            <a:off x="4993094" y="6392950"/>
            <a:ext cx="2205812" cy="328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p:nvPr/>
        </p:nvSpPr>
        <p:spPr>
          <a:xfrm>
            <a:off x="-15625" y="6192225"/>
            <a:ext cx="12207600" cy="6657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sp>
        <p:nvSpPr>
          <p:cNvPr id="94" name="Google Shape;94;p1"/>
          <p:cNvSpPr txBox="1"/>
          <p:nvPr/>
        </p:nvSpPr>
        <p:spPr>
          <a:xfrm>
            <a:off x="2833800" y="6360750"/>
            <a:ext cx="6524400" cy="370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r>
              <a:rPr lang="en-US" sz="1600">
                <a:solidFill>
                  <a:srgbClr val="7177E5"/>
                </a:solidFill>
                <a:latin typeface="Work Sans Medium"/>
                <a:ea typeface="Work Sans Medium"/>
                <a:cs typeface="Work Sans Medium"/>
                <a:sym typeface="Work Sans Medium"/>
              </a:rPr>
              <a:t>Copyright Stock-Trak, Inc. 2023-2024</a:t>
            </a:r>
            <a:endParaRPr sz="1600">
              <a:solidFill>
                <a:srgbClr val="7177E5"/>
              </a:solidFill>
              <a:latin typeface="Work Sans Medium"/>
              <a:ea typeface="Work Sans Medium"/>
              <a:cs typeface="Work Sans Medium"/>
              <a:sym typeface="Work Sans Medium"/>
            </a:endParaRPr>
          </a:p>
        </p:txBody>
      </p:sp>
      <p:pic>
        <p:nvPicPr>
          <p:cNvPr id="95" name="Google Shape;95;p1"/>
          <p:cNvPicPr preferRelativeResize="0"/>
          <p:nvPr/>
        </p:nvPicPr>
        <p:blipFill>
          <a:blip r:embed="rId3">
            <a:alphaModFix/>
          </a:blip>
          <a:stretch>
            <a:fillRect/>
          </a:stretch>
        </p:blipFill>
        <p:spPr>
          <a:xfrm>
            <a:off x="4549813" y="5850525"/>
            <a:ext cx="3076725" cy="510225"/>
          </a:xfrm>
          <a:prstGeom prst="rect">
            <a:avLst/>
          </a:prstGeom>
          <a:noFill/>
          <a:ln>
            <a:noFill/>
          </a:ln>
        </p:spPr>
      </p:pic>
      <p:sp>
        <p:nvSpPr>
          <p:cNvPr id="96" name="Google Shape;96;p1"/>
          <p:cNvSpPr txBox="1"/>
          <p:nvPr/>
        </p:nvSpPr>
        <p:spPr>
          <a:xfrm>
            <a:off x="1614275" y="1682510"/>
            <a:ext cx="6669300" cy="1912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sz="6100" b="1">
                <a:solidFill>
                  <a:srgbClr val="6468F4"/>
                </a:solidFill>
                <a:latin typeface="Barlow Condensed"/>
                <a:ea typeface="Barlow Condensed"/>
                <a:cs typeface="Barlow Condensed"/>
                <a:sym typeface="Barlow Condensed"/>
              </a:rPr>
              <a:t>What is the Federal Reserve?</a:t>
            </a:r>
            <a:endParaRPr sz="6100" b="1">
              <a:solidFill>
                <a:srgbClr val="6468F4"/>
              </a:solidFill>
              <a:latin typeface="Barlow Condensed"/>
              <a:ea typeface="Barlow Condensed"/>
              <a:cs typeface="Barlow Condensed"/>
              <a:sym typeface="Barlow Condensed"/>
            </a:endParaRPr>
          </a:p>
        </p:txBody>
      </p:sp>
      <p:sp>
        <p:nvSpPr>
          <p:cNvPr id="97" name="Google Shape;97;p1"/>
          <p:cNvSpPr txBox="1"/>
          <p:nvPr/>
        </p:nvSpPr>
        <p:spPr>
          <a:xfrm>
            <a:off x="1686725" y="3672413"/>
            <a:ext cx="6240600" cy="66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400">
                <a:solidFill>
                  <a:srgbClr val="464669"/>
                </a:solidFill>
                <a:latin typeface="Work Sans Medium"/>
                <a:ea typeface="Work Sans Medium"/>
                <a:cs typeface="Work Sans Medium"/>
                <a:sym typeface="Work Sans Medium"/>
              </a:rPr>
              <a:t>Part 1 - Objectives &amp; Functions</a:t>
            </a:r>
            <a:endParaRPr sz="2400">
              <a:solidFill>
                <a:srgbClr val="464669"/>
              </a:solidFill>
              <a:latin typeface="Work Sans Medium"/>
              <a:ea typeface="Work Sans Medium"/>
              <a:cs typeface="Work Sans Medium"/>
              <a:sym typeface="Work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187" name="Google Shape;187;p12"/>
          <p:cNvSpPr txBox="1">
            <a:spLocks noGrp="1"/>
          </p:cNvSpPr>
          <p:nvPr>
            <p:ph type="body" idx="1"/>
          </p:nvPr>
        </p:nvSpPr>
        <p:spPr>
          <a:xfrm>
            <a:off x="587375" y="2678906"/>
            <a:ext cx="5508625"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Why is it important for the Federal Reserve to maintain a stable inflation rate? </a:t>
            </a:r>
            <a:endParaRPr/>
          </a:p>
        </p:txBody>
      </p:sp>
      <p:sp>
        <p:nvSpPr>
          <p:cNvPr id="188" name="Google Shape;188;p12"/>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89" name="Google Shape;189;p12"/>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196" name="Google Shape;196;p13"/>
          <p:cNvSpPr txBox="1">
            <a:spLocks noGrp="1"/>
          </p:cNvSpPr>
          <p:nvPr>
            <p:ph type="body" idx="1"/>
          </p:nvPr>
        </p:nvSpPr>
        <p:spPr>
          <a:xfrm>
            <a:off x="587375" y="2678906"/>
            <a:ext cx="5508625" cy="2117029"/>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Clr>
                <a:srgbClr val="002060"/>
              </a:buClr>
              <a:buSzPct val="150000"/>
              <a:buFont typeface="Work Sans Medium"/>
              <a:buNone/>
            </a:pPr>
            <a:r>
              <a:rPr lang="en-US" b="0" i="0">
                <a:solidFill>
                  <a:srgbClr val="002060"/>
                </a:solidFill>
              </a:rPr>
              <a:t>What role does the Federal Reserve play in regulating the banking system? </a:t>
            </a:r>
            <a:endParaRPr/>
          </a:p>
          <a:p>
            <a:pPr marL="0" lvl="0" indent="0" algn="l" rtl="0">
              <a:lnSpc>
                <a:spcPct val="100000"/>
              </a:lnSpc>
              <a:spcBef>
                <a:spcPts val="1000"/>
              </a:spcBef>
              <a:spcAft>
                <a:spcPts val="0"/>
              </a:spcAft>
              <a:buClr>
                <a:srgbClr val="002060"/>
              </a:buClr>
              <a:buSzPct val="150000"/>
              <a:buFont typeface="Work Sans Medium"/>
              <a:buNone/>
            </a:pPr>
            <a:r>
              <a:rPr lang="en-US" b="0" i="0">
                <a:solidFill>
                  <a:srgbClr val="002060"/>
                </a:solidFill>
              </a:rPr>
              <a:t>How does its function as the "lender of last resort" contribute to the stability of the banking industry?</a:t>
            </a:r>
            <a:endParaRPr/>
          </a:p>
        </p:txBody>
      </p:sp>
      <p:sp>
        <p:nvSpPr>
          <p:cNvPr id="197" name="Google Shape;197;p13"/>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98" name="Google Shape;198;p13"/>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US"/>
              <a:t>Key Takeaways</a:t>
            </a:r>
            <a:endParaRPr/>
          </a:p>
        </p:txBody>
      </p:sp>
      <p:sp>
        <p:nvSpPr>
          <p:cNvPr id="205" name="Google Shape;205;p14"/>
          <p:cNvSpPr txBox="1">
            <a:spLocks noGrp="1"/>
          </p:cNvSpPr>
          <p:nvPr>
            <p:ph type="body" idx="3"/>
          </p:nvPr>
        </p:nvSpPr>
        <p:spPr>
          <a:xfrm>
            <a:off x="1062567" y="2792882"/>
            <a:ext cx="4779600" cy="31677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464669"/>
              </a:buClr>
              <a:buSzPts val="3000"/>
              <a:buFont typeface="Work Sans Medium"/>
              <a:buChar char="•"/>
            </a:pPr>
            <a:r>
              <a:rPr lang="en-US"/>
              <a:t> The Federal Reserve Bank serves as the central banking system of the United States.</a:t>
            </a:r>
            <a:endParaRPr/>
          </a:p>
          <a:p>
            <a:pPr marL="228600" lvl="0" indent="-228600" algn="l" rtl="0">
              <a:lnSpc>
                <a:spcPct val="100000"/>
              </a:lnSpc>
              <a:spcBef>
                <a:spcPts val="1000"/>
              </a:spcBef>
              <a:spcAft>
                <a:spcPts val="0"/>
              </a:spcAft>
              <a:buClr>
                <a:srgbClr val="464669"/>
              </a:buClr>
              <a:buSzPts val="3000"/>
              <a:buFont typeface="Work Sans Medium"/>
              <a:buChar char="•"/>
            </a:pPr>
            <a:r>
              <a:rPr lang="en-US"/>
              <a:t> Responsible for regulating the US dollar and maintaining its stability.</a:t>
            </a:r>
            <a:endParaRPr/>
          </a:p>
          <a:p>
            <a:pPr marL="228600" lvl="0" indent="-228600" algn="l" rtl="0">
              <a:lnSpc>
                <a:spcPct val="100000"/>
              </a:lnSpc>
              <a:spcBef>
                <a:spcPts val="1000"/>
              </a:spcBef>
              <a:spcAft>
                <a:spcPts val="0"/>
              </a:spcAft>
              <a:buClr>
                <a:srgbClr val="464669"/>
              </a:buClr>
              <a:buSzPts val="3000"/>
              <a:buFont typeface="Work Sans Medium"/>
              <a:buChar char="•"/>
            </a:pPr>
            <a:r>
              <a:rPr lang="en-US"/>
              <a:t> Controls interest rates to influence the money supply, economic growth, and inflation.</a:t>
            </a:r>
            <a:endParaRPr/>
          </a:p>
        </p:txBody>
      </p:sp>
      <p:sp>
        <p:nvSpPr>
          <p:cNvPr id="206" name="Google Shape;206;p14"/>
          <p:cNvSpPr txBox="1">
            <a:spLocks noGrp="1"/>
          </p:cNvSpPr>
          <p:nvPr>
            <p:ph type="body" idx="4"/>
          </p:nvPr>
        </p:nvSpPr>
        <p:spPr>
          <a:xfrm>
            <a:off x="6396567" y="2792882"/>
            <a:ext cx="4779600" cy="31677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rgbClr val="464669"/>
              </a:buClr>
              <a:buSzPct val="150000"/>
              <a:buFont typeface="Work Sans Medium"/>
              <a:buChar char="•"/>
            </a:pPr>
            <a:r>
              <a:rPr lang="en-US"/>
              <a:t> Acts as a lender of last resort for other banks, providing overnight loans to ensure liquidity.</a:t>
            </a:r>
            <a:endParaRPr/>
          </a:p>
          <a:p>
            <a:pPr marL="228600" lvl="0" indent="-228600" algn="l" rtl="0">
              <a:lnSpc>
                <a:spcPct val="100000"/>
              </a:lnSpc>
              <a:spcBef>
                <a:spcPts val="1000"/>
              </a:spcBef>
              <a:spcAft>
                <a:spcPts val="0"/>
              </a:spcAft>
              <a:buClr>
                <a:srgbClr val="464669"/>
              </a:buClr>
              <a:buSzPct val="150000"/>
              <a:buFont typeface="Work Sans Medium"/>
              <a:buChar char="•"/>
            </a:pPr>
            <a:r>
              <a:rPr lang="en-US"/>
              <a:t> Conducts extensive economic research, analyzing various aspects of the economy and monetary policy.</a:t>
            </a:r>
            <a:endParaRPr/>
          </a:p>
          <a:p>
            <a:pPr marL="228600" lvl="0" indent="-228600" algn="l" rtl="0">
              <a:lnSpc>
                <a:spcPct val="100000"/>
              </a:lnSpc>
              <a:spcBef>
                <a:spcPts val="1000"/>
              </a:spcBef>
              <a:spcAft>
                <a:spcPts val="0"/>
              </a:spcAft>
              <a:buClr>
                <a:srgbClr val="464669"/>
              </a:buClr>
              <a:buSzPct val="150000"/>
              <a:buFont typeface="Work Sans Medium"/>
              <a:buChar char="•"/>
            </a:pPr>
            <a:r>
              <a:rPr lang="en-US"/>
              <a:t> The Fed is divided into 12 branches, serving different territories across the United States.</a:t>
            </a:r>
            <a:endParaRPr/>
          </a:p>
        </p:txBody>
      </p:sp>
      <p:sp>
        <p:nvSpPr>
          <p:cNvPr id="207" name="Google Shape;207;p14"/>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208" name="Google Shape;208;p14"/>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2"/>
          <p:cNvSpPr txBox="1"/>
          <p:nvPr/>
        </p:nvSpPr>
        <p:spPr>
          <a:xfrm>
            <a:off x="1343024" y="1217137"/>
            <a:ext cx="8864666" cy="107357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What is the Federal Reserve?</a:t>
            </a:r>
            <a:endParaRPr/>
          </a:p>
        </p:txBody>
      </p:sp>
      <p:sp>
        <p:nvSpPr>
          <p:cNvPr id="105" name="Google Shape;105;p2"/>
          <p:cNvSpPr txBox="1">
            <a:spLocks noGrp="1"/>
          </p:cNvSpPr>
          <p:nvPr>
            <p:ph type="body" idx="1"/>
          </p:nvPr>
        </p:nvSpPr>
        <p:spPr>
          <a:xfrm>
            <a:off x="1343025" y="2367425"/>
            <a:ext cx="5559900" cy="34050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464669"/>
              </a:buClr>
              <a:buSzPts val="3600"/>
              <a:buFont typeface="Work Sans Medium"/>
              <a:buChar char="•"/>
            </a:pPr>
            <a:r>
              <a:rPr lang="en-US"/>
              <a:t> The central banking system of the United States.</a:t>
            </a:r>
            <a:endParaRPr/>
          </a:p>
          <a:p>
            <a:pPr marL="228600" lvl="0" indent="-228600" algn="l" rtl="0">
              <a:lnSpc>
                <a:spcPct val="100000"/>
              </a:lnSpc>
              <a:spcBef>
                <a:spcPts val="1000"/>
              </a:spcBef>
              <a:spcAft>
                <a:spcPts val="0"/>
              </a:spcAft>
              <a:buClr>
                <a:srgbClr val="464669"/>
              </a:buClr>
              <a:buSzPts val="3600"/>
              <a:buFont typeface="Work Sans Medium"/>
              <a:buChar char="•"/>
            </a:pPr>
            <a:r>
              <a:rPr lang="en-US"/>
              <a:t> Regulates the US dollar.</a:t>
            </a:r>
            <a:endParaRPr/>
          </a:p>
          <a:p>
            <a:pPr marL="228600" lvl="0" indent="-228600" algn="l" rtl="0">
              <a:lnSpc>
                <a:spcPct val="100000"/>
              </a:lnSpc>
              <a:spcBef>
                <a:spcPts val="1000"/>
              </a:spcBef>
              <a:spcAft>
                <a:spcPts val="0"/>
              </a:spcAft>
              <a:buClr>
                <a:srgbClr val="464669"/>
              </a:buClr>
              <a:buSzPts val="3600"/>
              <a:buFont typeface="Work Sans Medium"/>
              <a:buChar char="•"/>
            </a:pPr>
            <a:r>
              <a:rPr lang="en-US"/>
              <a:t> Acts as the "lender of last resort" for other banks.</a:t>
            </a:r>
            <a:endParaRPr/>
          </a:p>
        </p:txBody>
      </p:sp>
      <p:sp>
        <p:nvSpPr>
          <p:cNvPr id="106" name="Google Shape;106;p2"/>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07" name="Google Shape;107;p2"/>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08" name="Google Shape;108;p2"/>
          <p:cNvPicPr preferRelativeResize="0"/>
          <p:nvPr/>
        </p:nvPicPr>
        <p:blipFill rotWithShape="1">
          <a:blip r:embed="rId4">
            <a:alphaModFix/>
          </a:blip>
          <a:srcRect l="12230" r="11328"/>
          <a:stretch/>
        </p:blipFill>
        <p:spPr>
          <a:xfrm>
            <a:off x="7035450" y="2367425"/>
            <a:ext cx="3810000" cy="2805425"/>
          </a:xfrm>
          <a:prstGeom prst="rect">
            <a:avLst/>
          </a:prstGeom>
          <a:noFill/>
          <a:ln>
            <a:noFill/>
          </a:ln>
          <a:effectLst>
            <a:outerShdw blurRad="128588" dist="161925" dir="2400000" algn="b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b2c8c38a29_0_3"/>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g2b2c8c38a29_0_3"/>
          <p:cNvSpPr txBox="1"/>
          <p:nvPr/>
        </p:nvSpPr>
        <p:spPr>
          <a:xfrm>
            <a:off x="1343024" y="1217137"/>
            <a:ext cx="88647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Objectives</a:t>
            </a:r>
            <a:endParaRPr/>
          </a:p>
        </p:txBody>
      </p:sp>
      <p:sp>
        <p:nvSpPr>
          <p:cNvPr id="116" name="Google Shape;116;g2b2c8c38a29_0_3"/>
          <p:cNvSpPr txBox="1">
            <a:spLocks noGrp="1"/>
          </p:cNvSpPr>
          <p:nvPr>
            <p:ph type="body" idx="1"/>
          </p:nvPr>
        </p:nvSpPr>
        <p:spPr>
          <a:xfrm>
            <a:off x="1193850" y="2290825"/>
            <a:ext cx="9881700" cy="34050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a:t>The Federal Reserve has 2 primary objectives:</a:t>
            </a:r>
            <a:endParaRPr/>
          </a:p>
          <a:p>
            <a:pPr marL="914400" lvl="0" indent="-457200" algn="l" rtl="0">
              <a:spcBef>
                <a:spcPts val="1000"/>
              </a:spcBef>
              <a:spcAft>
                <a:spcPts val="0"/>
              </a:spcAft>
              <a:buSzPts val="3600"/>
              <a:buChar char="•"/>
            </a:pPr>
            <a:r>
              <a:rPr lang="en-US"/>
              <a:t>To encourage full employment (make the economy grow).</a:t>
            </a:r>
            <a:endParaRPr/>
          </a:p>
          <a:p>
            <a:pPr marL="914400" lvl="0" indent="-457200" algn="l" rtl="0">
              <a:spcBef>
                <a:spcPts val="0"/>
              </a:spcBef>
              <a:spcAft>
                <a:spcPts val="0"/>
              </a:spcAft>
              <a:buSzPts val="3600"/>
              <a:buChar char="•"/>
            </a:pPr>
            <a:r>
              <a:rPr lang="en-US"/>
              <a:t>To discourage inflation. </a:t>
            </a:r>
            <a:endParaRPr/>
          </a:p>
          <a:p>
            <a:pPr marL="0" lvl="0" indent="0" algn="l" rtl="0">
              <a:spcBef>
                <a:spcPts val="1000"/>
              </a:spcBef>
              <a:spcAft>
                <a:spcPts val="0"/>
              </a:spcAft>
              <a:buNone/>
            </a:pPr>
            <a:r>
              <a:rPr lang="en-US"/>
              <a:t>Balancing these objectives is crucial for maintaining a stable economy. </a:t>
            </a:r>
            <a:endParaRPr/>
          </a:p>
        </p:txBody>
      </p:sp>
      <p:sp>
        <p:nvSpPr>
          <p:cNvPr id="117" name="Google Shape;117;g2b2c8c38a29_0_3"/>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18" name="Google Shape;118;g2b2c8c38a29_0_3"/>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7"/>
          <p:cNvSpPr txBox="1"/>
          <p:nvPr/>
        </p:nvSpPr>
        <p:spPr>
          <a:xfrm>
            <a:off x="1663649" y="794337"/>
            <a:ext cx="88647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i="0" u="none" strike="noStrike" cap="none">
                <a:solidFill>
                  <a:srgbClr val="6468F4"/>
                </a:solidFill>
                <a:latin typeface="Barlow Condensed"/>
                <a:ea typeface="Barlow Condensed"/>
                <a:cs typeface="Barlow Condensed"/>
                <a:sym typeface="Barlow Condensed"/>
              </a:rPr>
              <a:t>The Federal Reserve System</a:t>
            </a:r>
            <a:endParaRPr/>
          </a:p>
        </p:txBody>
      </p:sp>
      <p:sp>
        <p:nvSpPr>
          <p:cNvPr id="126" name="Google Shape;126;p7"/>
          <p:cNvSpPr txBox="1">
            <a:spLocks noGrp="1"/>
          </p:cNvSpPr>
          <p:nvPr>
            <p:ph type="body" idx="1"/>
          </p:nvPr>
        </p:nvSpPr>
        <p:spPr>
          <a:xfrm>
            <a:off x="1144250" y="2059725"/>
            <a:ext cx="4533000" cy="34050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464669"/>
              </a:buClr>
              <a:buSzPts val="3600"/>
              <a:buFont typeface="Work Sans Medium"/>
              <a:buChar char="•"/>
            </a:pPr>
            <a:r>
              <a:rPr lang="en-US"/>
              <a:t> Divided into 12 branches.</a:t>
            </a:r>
            <a:endParaRPr/>
          </a:p>
          <a:p>
            <a:pPr marL="228600" lvl="0" indent="-228600" algn="l" rtl="0">
              <a:lnSpc>
                <a:spcPct val="100000"/>
              </a:lnSpc>
              <a:spcBef>
                <a:spcPts val="1000"/>
              </a:spcBef>
              <a:spcAft>
                <a:spcPts val="0"/>
              </a:spcAft>
              <a:buClr>
                <a:srgbClr val="464669"/>
              </a:buClr>
              <a:buSzPts val="3600"/>
              <a:buFont typeface="Work Sans Medium"/>
              <a:buChar char="•"/>
            </a:pPr>
            <a:r>
              <a:rPr lang="en-US"/>
              <a:t> Each branch is responsible for a specific territory.</a:t>
            </a:r>
            <a:endParaRPr/>
          </a:p>
          <a:p>
            <a:pPr marL="228600" lvl="0" indent="-228600" algn="l" rtl="0">
              <a:lnSpc>
                <a:spcPct val="100000"/>
              </a:lnSpc>
              <a:spcBef>
                <a:spcPts val="1000"/>
              </a:spcBef>
              <a:spcAft>
                <a:spcPts val="0"/>
              </a:spcAft>
              <a:buClr>
                <a:srgbClr val="464669"/>
              </a:buClr>
              <a:buSzPts val="3600"/>
              <a:buFont typeface="Work Sans Medium"/>
              <a:buChar char="•"/>
            </a:pPr>
            <a:r>
              <a:rPr lang="en-US"/>
              <a:t> The New York ‘Fed’ leads the Federal Open Market Committee.</a:t>
            </a:r>
            <a:endParaRPr/>
          </a:p>
        </p:txBody>
      </p:sp>
      <p:sp>
        <p:nvSpPr>
          <p:cNvPr id="127" name="Google Shape;127;p7"/>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28" name="Google Shape;128;p7"/>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29" name="Google Shape;129;p7"/>
          <p:cNvPicPr preferRelativeResize="0"/>
          <p:nvPr/>
        </p:nvPicPr>
        <p:blipFill>
          <a:blip r:embed="rId4">
            <a:alphaModFix/>
          </a:blip>
          <a:stretch>
            <a:fillRect/>
          </a:stretch>
        </p:blipFill>
        <p:spPr>
          <a:xfrm>
            <a:off x="6041674" y="1868025"/>
            <a:ext cx="5906900" cy="3788400"/>
          </a:xfrm>
          <a:prstGeom prst="rect">
            <a:avLst/>
          </a:prstGeom>
          <a:noFill/>
          <a:ln>
            <a:noFill/>
          </a:ln>
          <a:effectLst>
            <a:outerShdw blurRad="114300" dist="161925" dir="2400000" algn="b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b2c8c38a29_0_13"/>
          <p:cNvSpPr/>
          <p:nvPr/>
        </p:nvSpPr>
        <p:spPr>
          <a:xfrm>
            <a:off x="1343025" y="992187"/>
            <a:ext cx="3476700" cy="1569900"/>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g2b2c8c38a29_0_13"/>
          <p:cNvSpPr txBox="1"/>
          <p:nvPr/>
        </p:nvSpPr>
        <p:spPr>
          <a:xfrm>
            <a:off x="1477500" y="992175"/>
            <a:ext cx="93144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Federal Open Market Committee</a:t>
            </a:r>
            <a:endParaRPr/>
          </a:p>
        </p:txBody>
      </p:sp>
      <p:sp>
        <p:nvSpPr>
          <p:cNvPr id="137" name="Google Shape;137;g2b2c8c38a29_0_13"/>
          <p:cNvSpPr txBox="1">
            <a:spLocks noGrp="1"/>
          </p:cNvSpPr>
          <p:nvPr>
            <p:ph type="body" idx="1"/>
          </p:nvPr>
        </p:nvSpPr>
        <p:spPr>
          <a:xfrm>
            <a:off x="1353438" y="2065875"/>
            <a:ext cx="9469500" cy="3405000"/>
          </a:xfrm>
          <a:prstGeom prst="rect">
            <a:avLst/>
          </a:prstGeom>
          <a:noFill/>
          <a:ln>
            <a:noFill/>
          </a:ln>
        </p:spPr>
        <p:txBody>
          <a:bodyPr spcFirstLastPara="1" wrap="square" lIns="91425" tIns="45700" rIns="91425" bIns="45700" anchor="t" anchorCtr="0">
            <a:normAutofit/>
          </a:bodyPr>
          <a:lstStyle/>
          <a:p>
            <a:pPr marL="228600" lvl="0" indent="-152400" algn="l" rtl="0">
              <a:lnSpc>
                <a:spcPct val="100000"/>
              </a:lnSpc>
              <a:spcBef>
                <a:spcPts val="1000"/>
              </a:spcBef>
              <a:spcAft>
                <a:spcPts val="0"/>
              </a:spcAft>
              <a:buClr>
                <a:srgbClr val="464669"/>
              </a:buClr>
              <a:buSzPts val="2400"/>
              <a:buFont typeface="Work Sans Medium"/>
              <a:buChar char="•"/>
            </a:pPr>
            <a:r>
              <a:rPr lang="en-US"/>
              <a:t> </a:t>
            </a:r>
            <a:r>
              <a:rPr lang="en-US" b="1">
                <a:latin typeface="Work Sans"/>
                <a:ea typeface="Work Sans"/>
                <a:cs typeface="Work Sans"/>
                <a:sym typeface="Work Sans"/>
              </a:rPr>
              <a:t>Federal Open Market Committee</a:t>
            </a:r>
            <a:r>
              <a:rPr lang="en-US"/>
              <a:t> (FOMC) is when the leaders of the Fed meet to discuss monetary policy (namely interest rates). There are 12 members:</a:t>
            </a:r>
            <a:endParaRPr/>
          </a:p>
          <a:p>
            <a:pPr marL="685800" lvl="1" indent="-152400" algn="l" rtl="0">
              <a:lnSpc>
                <a:spcPct val="100000"/>
              </a:lnSpc>
              <a:spcBef>
                <a:spcPts val="1000"/>
              </a:spcBef>
              <a:spcAft>
                <a:spcPts val="0"/>
              </a:spcAft>
              <a:buClr>
                <a:srgbClr val="464669"/>
              </a:buClr>
              <a:buSzPts val="2400"/>
              <a:buFont typeface="Work Sans Medium"/>
              <a:buChar char="•"/>
            </a:pPr>
            <a:r>
              <a:rPr lang="en-US" sz="2400"/>
              <a:t> 7 members of the Board of Governors</a:t>
            </a:r>
            <a:endParaRPr sz="2400"/>
          </a:p>
          <a:p>
            <a:pPr marL="685800" lvl="1" indent="-152400" algn="l" rtl="0">
              <a:lnSpc>
                <a:spcPct val="100000"/>
              </a:lnSpc>
              <a:spcBef>
                <a:spcPts val="1000"/>
              </a:spcBef>
              <a:spcAft>
                <a:spcPts val="0"/>
              </a:spcAft>
              <a:buSzPts val="2400"/>
              <a:buChar char="•"/>
            </a:pPr>
            <a:r>
              <a:rPr lang="en-US" sz="2400"/>
              <a:t> 5 of the regional Federal Reserve Bank presidents.</a:t>
            </a:r>
            <a:endParaRPr sz="2400"/>
          </a:p>
          <a:p>
            <a:pPr marL="228600" lvl="0" indent="-152400" algn="l" rtl="0">
              <a:lnSpc>
                <a:spcPct val="100000"/>
              </a:lnSpc>
              <a:spcBef>
                <a:spcPts val="1000"/>
              </a:spcBef>
              <a:spcAft>
                <a:spcPts val="0"/>
              </a:spcAft>
              <a:buSzPts val="2400"/>
              <a:buChar char="•"/>
            </a:pPr>
            <a:r>
              <a:rPr lang="en-US"/>
              <a:t> </a:t>
            </a:r>
            <a:r>
              <a:rPr lang="en-US" b="1">
                <a:latin typeface="Work Sans"/>
                <a:ea typeface="Work Sans"/>
                <a:cs typeface="Work Sans"/>
                <a:sym typeface="Work Sans"/>
              </a:rPr>
              <a:t>Responsible for monetary policy decisions</a:t>
            </a:r>
            <a:r>
              <a:rPr lang="en-US"/>
              <a:t>: setting interest rates &amp; buying/selling government securities on the open market.</a:t>
            </a:r>
            <a:endParaRPr sz="2400"/>
          </a:p>
        </p:txBody>
      </p:sp>
      <p:sp>
        <p:nvSpPr>
          <p:cNvPr id="138" name="Google Shape;138;g2b2c8c38a29_0_13"/>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39" name="Google Shape;139;g2b2c8c38a29_0_13"/>
          <p:cNvPicPr preferRelativeResize="0"/>
          <p:nvPr/>
        </p:nvPicPr>
        <p:blipFill>
          <a:blip r:embed="rId3">
            <a:alphaModFix/>
          </a:blip>
          <a:stretch>
            <a:fillRect/>
          </a:stretch>
        </p:blipFill>
        <p:spPr>
          <a:xfrm>
            <a:off x="4549813" y="6231525"/>
            <a:ext cx="3076725" cy="51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3"/>
          <p:cNvSpPr txBox="1"/>
          <p:nvPr/>
        </p:nvSpPr>
        <p:spPr>
          <a:xfrm>
            <a:off x="1187788" y="992175"/>
            <a:ext cx="93369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Functions of the Federal Reserve</a:t>
            </a:r>
            <a:endParaRPr/>
          </a:p>
        </p:txBody>
      </p:sp>
      <p:sp>
        <p:nvSpPr>
          <p:cNvPr id="147" name="Google Shape;147;p3"/>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48" name="Google Shape;148;p3"/>
          <p:cNvPicPr preferRelativeResize="0"/>
          <p:nvPr/>
        </p:nvPicPr>
        <p:blipFill>
          <a:blip r:embed="rId3">
            <a:alphaModFix/>
          </a:blip>
          <a:stretch>
            <a:fillRect/>
          </a:stretch>
        </p:blipFill>
        <p:spPr>
          <a:xfrm>
            <a:off x="4549813" y="6231525"/>
            <a:ext cx="3076725" cy="510225"/>
          </a:xfrm>
          <a:prstGeom prst="rect">
            <a:avLst/>
          </a:prstGeom>
          <a:noFill/>
          <a:ln>
            <a:noFill/>
          </a:ln>
        </p:spPr>
      </p:pic>
      <p:sp>
        <p:nvSpPr>
          <p:cNvPr id="149" name="Google Shape;149;p3"/>
          <p:cNvSpPr txBox="1"/>
          <p:nvPr/>
        </p:nvSpPr>
        <p:spPr>
          <a:xfrm>
            <a:off x="1343025" y="2993975"/>
            <a:ext cx="4641000" cy="1868100"/>
          </a:xfrm>
          <a:prstGeom prst="rect">
            <a:avLst/>
          </a:prstGeom>
          <a:noFill/>
          <a:ln>
            <a:noFill/>
          </a:ln>
        </p:spPr>
        <p:txBody>
          <a:bodyPr spcFirstLastPara="1" wrap="square" lIns="91425" tIns="45700" rIns="91425" bIns="45700" anchor="t" anchorCtr="0">
            <a:normAutofit/>
          </a:bodyPr>
          <a:lstStyle/>
          <a:p>
            <a:pPr marL="228600" lvl="0" indent="-228600" algn="l" rtl="0">
              <a:spcBef>
                <a:spcPts val="1000"/>
              </a:spcBef>
              <a:spcAft>
                <a:spcPts val="0"/>
              </a:spcAft>
              <a:buClr>
                <a:srgbClr val="464669"/>
              </a:buClr>
              <a:buSzPts val="3600"/>
              <a:buFont typeface="Work Sans Medium"/>
              <a:buChar char="•"/>
            </a:pPr>
            <a:r>
              <a:rPr lang="en-US" sz="2400">
                <a:solidFill>
                  <a:srgbClr val="464669"/>
                </a:solidFill>
                <a:latin typeface="Work Sans Medium"/>
                <a:ea typeface="Work Sans Medium"/>
                <a:cs typeface="Work Sans Medium"/>
                <a:sym typeface="Work Sans Medium"/>
              </a:rPr>
              <a:t> Keep Inflation Low</a:t>
            </a:r>
            <a:endParaRPr sz="2400">
              <a:solidFill>
                <a:srgbClr val="464669"/>
              </a:solidFill>
              <a:latin typeface="Work Sans Medium"/>
              <a:ea typeface="Work Sans Medium"/>
              <a:cs typeface="Work Sans Medium"/>
              <a:sym typeface="Work Sans Medium"/>
            </a:endParaRPr>
          </a:p>
          <a:p>
            <a:pPr marL="228600" lvl="0" indent="-228600" algn="l" rtl="0">
              <a:spcBef>
                <a:spcPts val="1000"/>
              </a:spcBef>
              <a:spcAft>
                <a:spcPts val="0"/>
              </a:spcAft>
              <a:buClr>
                <a:srgbClr val="464669"/>
              </a:buClr>
              <a:buSzPts val="3600"/>
              <a:buFont typeface="Work Sans Medium"/>
              <a:buChar char="•"/>
            </a:pPr>
            <a:r>
              <a:rPr lang="en-US" sz="2400">
                <a:solidFill>
                  <a:srgbClr val="464669"/>
                </a:solidFill>
                <a:latin typeface="Work Sans Medium"/>
                <a:ea typeface="Work Sans Medium"/>
                <a:cs typeface="Work Sans Medium"/>
                <a:sym typeface="Work Sans Medium"/>
              </a:rPr>
              <a:t> Promote Economic Growth</a:t>
            </a:r>
            <a:endParaRPr sz="2400" b="1">
              <a:solidFill>
                <a:srgbClr val="464669"/>
              </a:solidFill>
              <a:latin typeface="Work Sans"/>
              <a:ea typeface="Work Sans"/>
              <a:cs typeface="Work Sans"/>
              <a:sym typeface="Work Sans"/>
            </a:endParaRPr>
          </a:p>
        </p:txBody>
      </p:sp>
      <p:pic>
        <p:nvPicPr>
          <p:cNvPr id="150" name="Google Shape;150;p3"/>
          <p:cNvPicPr preferRelativeResize="0"/>
          <p:nvPr/>
        </p:nvPicPr>
        <p:blipFill rotWithShape="1">
          <a:blip r:embed="rId4">
            <a:alphaModFix/>
          </a:blip>
          <a:srcRect l="26296" r="26644"/>
          <a:stretch/>
        </p:blipFill>
        <p:spPr>
          <a:xfrm>
            <a:off x="6185250" y="2045936"/>
            <a:ext cx="4339451" cy="3764184"/>
          </a:xfrm>
          <a:prstGeom prst="rect">
            <a:avLst/>
          </a:prstGeom>
          <a:noFill/>
          <a:ln>
            <a:noFill/>
          </a:ln>
          <a:effectLst>
            <a:outerShdw blurRad="114300" dist="152400" dir="2400000" algn="bl" rotWithShape="0">
              <a:srgbClr val="000000">
                <a:alpha val="40000"/>
              </a:srgbClr>
            </a:outerShdw>
          </a:effectLst>
        </p:spPr>
      </p:pic>
      <p:sp>
        <p:nvSpPr>
          <p:cNvPr id="151" name="Google Shape;151;p3"/>
          <p:cNvSpPr/>
          <p:nvPr/>
        </p:nvSpPr>
        <p:spPr>
          <a:xfrm rot="-6916007">
            <a:off x="8498537" y="2335982"/>
            <a:ext cx="1184302" cy="1073856"/>
          </a:xfrm>
          <a:prstGeom prst="rightArrow">
            <a:avLst>
              <a:gd name="adj1" fmla="val 50000"/>
              <a:gd name="adj2" fmla="val 50000"/>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p:nvPr/>
        </p:nvSpPr>
        <p:spPr>
          <a:xfrm>
            <a:off x="1343025" y="992187"/>
            <a:ext cx="3476625" cy="1570038"/>
          </a:xfrm>
          <a:prstGeom prst="rect">
            <a:avLst/>
          </a:prstGeom>
          <a:solidFill>
            <a:srgbClr val="D0D3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5"/>
          <p:cNvSpPr txBox="1"/>
          <p:nvPr/>
        </p:nvSpPr>
        <p:spPr>
          <a:xfrm>
            <a:off x="1343024" y="992187"/>
            <a:ext cx="8864700" cy="10737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6468F4"/>
              </a:buClr>
              <a:buSzPts val="6000"/>
              <a:buFont typeface="Barlow Condensed"/>
              <a:buNone/>
            </a:pPr>
            <a:r>
              <a:rPr lang="en-US" sz="6000" b="1">
                <a:solidFill>
                  <a:srgbClr val="6468F4"/>
                </a:solidFill>
                <a:latin typeface="Barlow Condensed"/>
                <a:ea typeface="Barlow Condensed"/>
                <a:cs typeface="Barlow Condensed"/>
                <a:sym typeface="Barlow Condensed"/>
              </a:rPr>
              <a:t>Operates Independently</a:t>
            </a:r>
            <a:endParaRPr/>
          </a:p>
        </p:txBody>
      </p:sp>
      <p:sp>
        <p:nvSpPr>
          <p:cNvPr id="159" name="Google Shape;159;p5"/>
          <p:cNvSpPr txBox="1">
            <a:spLocks noGrp="1"/>
          </p:cNvSpPr>
          <p:nvPr>
            <p:ph type="body" idx="1"/>
          </p:nvPr>
        </p:nvSpPr>
        <p:spPr>
          <a:xfrm>
            <a:off x="1343025" y="2229575"/>
            <a:ext cx="5328000" cy="34050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100000"/>
              </a:lnSpc>
              <a:spcBef>
                <a:spcPts val="0"/>
              </a:spcBef>
              <a:spcAft>
                <a:spcPts val="0"/>
              </a:spcAft>
              <a:buClr>
                <a:srgbClr val="464669"/>
              </a:buClr>
              <a:buSzPts val="3600"/>
              <a:buFont typeface="Work Sans Medium"/>
              <a:buChar char="•"/>
            </a:pPr>
            <a:r>
              <a:rPr lang="en-US"/>
              <a:t> To shield monetary policy decisions from short-term political pressures.</a:t>
            </a:r>
            <a:endParaRPr/>
          </a:p>
          <a:p>
            <a:pPr marL="228600" lvl="0" indent="-228600" algn="l" rtl="0">
              <a:spcBef>
                <a:spcPts val="1000"/>
              </a:spcBef>
              <a:spcAft>
                <a:spcPts val="0"/>
              </a:spcAft>
              <a:buSzPts val="3600"/>
              <a:buChar char="•"/>
            </a:pPr>
            <a:r>
              <a:rPr lang="en-US"/>
              <a:t> To make decisions based on economic data and long-term goals.</a:t>
            </a:r>
            <a:endParaRPr/>
          </a:p>
          <a:p>
            <a:pPr marL="228600" lvl="0" indent="-228600" algn="l" rtl="0">
              <a:spcBef>
                <a:spcPts val="1000"/>
              </a:spcBef>
              <a:spcAft>
                <a:spcPts val="0"/>
              </a:spcAft>
              <a:buSzPts val="3600"/>
              <a:buChar char="•"/>
            </a:pPr>
            <a:r>
              <a:rPr lang="en-US"/>
              <a:t> Accountable to the public &amp; Congress.</a:t>
            </a:r>
            <a:endParaRPr/>
          </a:p>
        </p:txBody>
      </p:sp>
      <p:sp>
        <p:nvSpPr>
          <p:cNvPr id="160" name="Google Shape;160;p5"/>
          <p:cNvSpPr/>
          <p:nvPr/>
        </p:nvSpPr>
        <p:spPr>
          <a:xfrm>
            <a:off x="4523850" y="6241025"/>
            <a:ext cx="3221700" cy="617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61" name="Google Shape;161;p5"/>
          <p:cNvPicPr preferRelativeResize="0"/>
          <p:nvPr/>
        </p:nvPicPr>
        <p:blipFill>
          <a:blip r:embed="rId3">
            <a:alphaModFix/>
          </a:blip>
          <a:stretch>
            <a:fillRect/>
          </a:stretch>
        </p:blipFill>
        <p:spPr>
          <a:xfrm>
            <a:off x="4549813" y="6231525"/>
            <a:ext cx="3076725" cy="510225"/>
          </a:xfrm>
          <a:prstGeom prst="rect">
            <a:avLst/>
          </a:prstGeom>
          <a:noFill/>
          <a:ln>
            <a:noFill/>
          </a:ln>
        </p:spPr>
      </p:pic>
      <p:pic>
        <p:nvPicPr>
          <p:cNvPr id="162" name="Google Shape;162;p5"/>
          <p:cNvPicPr preferRelativeResize="0"/>
          <p:nvPr/>
        </p:nvPicPr>
        <p:blipFill>
          <a:blip r:embed="rId4">
            <a:alphaModFix/>
          </a:blip>
          <a:stretch>
            <a:fillRect/>
          </a:stretch>
        </p:blipFill>
        <p:spPr>
          <a:xfrm>
            <a:off x="6359600" y="2193362"/>
            <a:ext cx="5216175" cy="3477450"/>
          </a:xfrm>
          <a:prstGeom prst="rect">
            <a:avLst/>
          </a:prstGeom>
          <a:noFill/>
          <a:ln>
            <a:noFill/>
          </a:ln>
          <a:effectLst>
            <a:outerShdw blurRad="114300" dist="161925" dir="2460000" algn="b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169" name="Google Shape;169;p10"/>
          <p:cNvSpPr txBox="1">
            <a:spLocks noGrp="1"/>
          </p:cNvSpPr>
          <p:nvPr>
            <p:ph type="body" idx="1"/>
          </p:nvPr>
        </p:nvSpPr>
        <p:spPr>
          <a:xfrm>
            <a:off x="587375" y="2678906"/>
            <a:ext cx="5508625"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How does the Federal Reserve regulate the economy through its control of interest rates?</a:t>
            </a:r>
            <a:endParaRPr/>
          </a:p>
        </p:txBody>
      </p:sp>
      <p:sp>
        <p:nvSpPr>
          <p:cNvPr id="170" name="Google Shape;170;p10"/>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71" name="Google Shape;171;p10"/>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587375" y="638175"/>
            <a:ext cx="6308725" cy="11620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US"/>
              <a:t>Discussion Questions</a:t>
            </a:r>
            <a:endParaRPr/>
          </a:p>
        </p:txBody>
      </p:sp>
      <p:sp>
        <p:nvSpPr>
          <p:cNvPr id="178" name="Google Shape;178;p11"/>
          <p:cNvSpPr txBox="1">
            <a:spLocks noGrp="1"/>
          </p:cNvSpPr>
          <p:nvPr>
            <p:ph type="body" idx="1"/>
          </p:nvPr>
        </p:nvSpPr>
        <p:spPr>
          <a:xfrm>
            <a:off x="587375" y="2678906"/>
            <a:ext cx="5508625" cy="150018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2060"/>
              </a:buClr>
              <a:buSzPts val="3600"/>
              <a:buFont typeface="Work Sans Medium"/>
              <a:buNone/>
            </a:pPr>
            <a:r>
              <a:rPr lang="en-US" b="0" i="0">
                <a:solidFill>
                  <a:srgbClr val="002060"/>
                </a:solidFill>
              </a:rPr>
              <a:t>Provide examples of how changes in interest rates might affect businesses and individuals?</a:t>
            </a:r>
            <a:endParaRPr/>
          </a:p>
        </p:txBody>
      </p:sp>
      <p:sp>
        <p:nvSpPr>
          <p:cNvPr id="179" name="Google Shape;179;p11"/>
          <p:cNvSpPr/>
          <p:nvPr/>
        </p:nvSpPr>
        <p:spPr>
          <a:xfrm>
            <a:off x="4485150" y="6378600"/>
            <a:ext cx="2844000" cy="403200"/>
          </a:xfrm>
          <a:prstGeom prst="rect">
            <a:avLst/>
          </a:prstGeom>
          <a:solidFill>
            <a:srgbClr val="D0D3FB"/>
          </a:solidFill>
          <a:ln w="9525" cap="flat" cmpd="sng">
            <a:solidFill>
              <a:srgbClr val="D0D3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Work Sans Medium"/>
              <a:ea typeface="Work Sans Medium"/>
              <a:cs typeface="Work Sans Medium"/>
              <a:sym typeface="Work Sans Medium"/>
            </a:endParaRPr>
          </a:p>
        </p:txBody>
      </p:sp>
      <p:pic>
        <p:nvPicPr>
          <p:cNvPr id="180" name="Google Shape;180;p11"/>
          <p:cNvPicPr preferRelativeResize="0"/>
          <p:nvPr/>
        </p:nvPicPr>
        <p:blipFill>
          <a:blip r:embed="rId3">
            <a:alphaModFix/>
          </a:blip>
          <a:stretch>
            <a:fillRect/>
          </a:stretch>
        </p:blipFill>
        <p:spPr>
          <a:xfrm>
            <a:off x="4095563" y="6181775"/>
            <a:ext cx="3076725" cy="5102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2022</Words>
  <Application>Microsoft Office PowerPoint</Application>
  <PresentationFormat>Widescreen</PresentationFormat>
  <Paragraphs>111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Work Sans Medium</vt:lpstr>
      <vt:lpstr>Calibri</vt:lpstr>
      <vt:lpstr>Barlow Condensed</vt:lpstr>
      <vt:lpstr>Work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Questions</vt:lpstr>
      <vt:lpstr>Discussion Questions</vt:lpstr>
      <vt:lpstr>Discussion Questions</vt:lpstr>
      <vt:lpstr>Discussion Questions</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Zoë Woodrow</dc:creator>
  <cp:lastModifiedBy>Cassandra Wood</cp:lastModifiedBy>
  <cp:revision>1</cp:revision>
  <dcterms:created xsi:type="dcterms:W3CDTF">2023-08-13T00:06:42Z</dcterms:created>
  <dcterms:modified xsi:type="dcterms:W3CDTF">2024-01-26T16:59:01Z</dcterms:modified>
</cp:coreProperties>
</file>